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7"/>
  </p:notesMasterIdLst>
  <p:sldIdLst>
    <p:sldId id="256" r:id="rId5"/>
    <p:sldId id="310" r:id="rId6"/>
    <p:sldId id="354" r:id="rId7"/>
    <p:sldId id="315" r:id="rId8"/>
    <p:sldId id="321" r:id="rId9"/>
    <p:sldId id="392" r:id="rId10"/>
    <p:sldId id="412" r:id="rId11"/>
    <p:sldId id="408" r:id="rId12"/>
    <p:sldId id="334" r:id="rId13"/>
    <p:sldId id="411" r:id="rId14"/>
    <p:sldId id="335" r:id="rId15"/>
    <p:sldId id="370" r:id="rId16"/>
    <p:sldId id="391" r:id="rId17"/>
    <p:sldId id="356" r:id="rId18"/>
    <p:sldId id="413" r:id="rId19"/>
    <p:sldId id="353" r:id="rId20"/>
    <p:sldId id="383" r:id="rId21"/>
    <p:sldId id="404" r:id="rId22"/>
    <p:sldId id="387" r:id="rId23"/>
    <p:sldId id="398" r:id="rId24"/>
    <p:sldId id="344" r:id="rId25"/>
    <p:sldId id="400" r:id="rId26"/>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406074-D93B-A6D9-7E9C-59DE08FCF151}" name="Popstoyanova, Zara" initials="ZP" userId="S::53269@icf.com::4d8a4ca0-8a17-400b-9abd-38468d0144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ock, Tom" initials="TL" lastIdx="5" clrIdx="6">
    <p:extLst>
      <p:ext uri="{19B8F6BF-5375-455C-9EA6-DF929625EA0E}">
        <p15:presenceInfo xmlns:p15="http://schemas.microsoft.com/office/powerpoint/2012/main" userId="S::34095@icf.com::7b66ca51-db14-4f07-a30d-ab125ff4f50e" providerId="AD"/>
      </p:ext>
    </p:extLst>
  </p:cmAuthor>
  <p:cmAuthor id="1" name="Lisa Lafferty" initials="LL" lastIdx="5" clrIdx="0">
    <p:extLst>
      <p:ext uri="{19B8F6BF-5375-455C-9EA6-DF929625EA0E}">
        <p15:presenceInfo xmlns:p15="http://schemas.microsoft.com/office/powerpoint/2012/main" userId="S-1-5-21-3355743482-4099900790-608739421-29773" providerId="AD"/>
      </p:ext>
    </p:extLst>
  </p:cmAuthor>
  <p:cmAuthor id="2" name="Paul Huggins" initials="PH" lastIdx="23" clrIdx="1">
    <p:extLst>
      <p:ext uri="{19B8F6BF-5375-455C-9EA6-DF929625EA0E}">
        <p15:presenceInfo xmlns:p15="http://schemas.microsoft.com/office/powerpoint/2012/main" userId="S-1-5-21-3355743482-4099900790-608739421-5168" providerId="AD"/>
      </p:ext>
    </p:extLst>
  </p:cmAuthor>
  <p:cmAuthor id="3" name="Lisa" initials="L" lastIdx="14" clrIdx="2">
    <p:extLst>
      <p:ext uri="{19B8F6BF-5375-455C-9EA6-DF929625EA0E}">
        <p15:presenceInfo xmlns:p15="http://schemas.microsoft.com/office/powerpoint/2012/main" userId="Lisa" providerId="None"/>
      </p:ext>
    </p:extLst>
  </p:cmAuthor>
  <p:cmAuthor id="4" name="Kay Rulton" initials="KR" lastIdx="5" clrIdx="3">
    <p:extLst>
      <p:ext uri="{19B8F6BF-5375-455C-9EA6-DF929625EA0E}">
        <p15:presenceInfo xmlns:p15="http://schemas.microsoft.com/office/powerpoint/2012/main" userId="S-1-5-21-3355743482-4099900790-608739421-12224" providerId="AD"/>
      </p:ext>
    </p:extLst>
  </p:cmAuthor>
  <p:cmAuthor id="5" name="declan donohoe" initials="dd" lastIdx="76" clrIdx="4">
    <p:extLst>
      <p:ext uri="{19B8F6BF-5375-455C-9EA6-DF929625EA0E}">
        <p15:presenceInfo xmlns:p15="http://schemas.microsoft.com/office/powerpoint/2012/main" userId="289ef901c5630648" providerId="Windows Live"/>
      </p:ext>
    </p:extLst>
  </p:cmAuthor>
  <p:cmAuthor id="6" name="Desiree Collier" initials="DC" lastIdx="21" clrIdx="5">
    <p:extLst>
      <p:ext uri="{19B8F6BF-5375-455C-9EA6-DF929625EA0E}">
        <p15:presenceInfo xmlns:p15="http://schemas.microsoft.com/office/powerpoint/2012/main" userId="S::58716@icf.com::b546db1b-4011-44e8-80ab-028f6f08b0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7E"/>
    <a:srgbClr val="333333"/>
    <a:srgbClr val="09538F"/>
    <a:srgbClr val="032F52"/>
    <a:srgbClr val="C94B9C"/>
    <a:srgbClr val="FF6600"/>
    <a:srgbClr val="80C337"/>
    <a:srgbClr val="FFFFFF"/>
    <a:srgbClr val="0882E1"/>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8C76D-8779-4E76-96DC-E3DF740B6A02}" v="35" dt="2024-01-10T13:29:51.718"/>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69388" autoAdjust="0"/>
  </p:normalViewPr>
  <p:slideViewPr>
    <p:cSldViewPr snapToGrid="0" showGuides="1">
      <p:cViewPr varScale="1">
        <p:scale>
          <a:sx n="116" d="100"/>
          <a:sy n="116" d="100"/>
        </p:scale>
        <p:origin x="2032" y="176"/>
      </p:cViewPr>
      <p:guideLst>
        <p:guide orient="horz" pos="1620"/>
        <p:guide pos="2880"/>
      </p:guideLst>
    </p:cSldViewPr>
  </p:slideViewPr>
  <p:outlineViewPr>
    <p:cViewPr>
      <p:scale>
        <a:sx n="33" d="100"/>
        <a:sy n="33" d="100"/>
      </p:scale>
      <p:origin x="0" y="-3552"/>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14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icfonlinegbr.sharepoint.com/sites/ETLLot1/Shared%20Documents/General/Supplier%20&amp;%20Manufacturer%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0296556595267"/>
          <c:y val="0.19212563924319875"/>
          <c:w val="0.316354758680084"/>
          <c:h val="0.5393621438254822"/>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4443761685257783"/>
          <c:y val="3.7998659924222619E-2"/>
          <c:w val="0.21075054940555585"/>
          <c:h val="0.5923384322315266"/>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544923750624208E-2"/>
          <c:y val="5.3949638765267711E-2"/>
          <c:w val="0.90739522913225523"/>
          <c:h val="0.83266652558147436"/>
        </c:manualLayout>
      </c:layout>
      <c:barChart>
        <c:barDir val="bar"/>
        <c:grouping val="percentStacked"/>
        <c:varyColors val="0"/>
        <c:ser>
          <c:idx val="15"/>
          <c:order val="0"/>
          <c:tx>
            <c:strRef>
              <c:f>'[Supplier &amp; Manufacturer Presentation graphs v2.xlsx]Sheet1'!$E$23</c:f>
              <c:strCache>
                <c:ptCount val="1"/>
                <c:pt idx="0">
                  <c:v>Motors, Drives &amp; Fans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193-4013-A0D7-B35C564AD9DC}"/>
              </c:ext>
            </c:extLst>
          </c:dPt>
          <c:dLbls>
            <c:dLbl>
              <c:idx val="0"/>
              <c:layout>
                <c:manualLayout>
                  <c:x val="-2.8299436106251546E-2"/>
                  <c:y val="-0.2969043463108485"/>
                </c:manualLayout>
              </c:layout>
              <c:tx>
                <c:rich>
                  <a:bodyPr/>
                  <a:lstStyle/>
                  <a:p>
                    <a:fld id="{1D8281A4-FDD5-4DA9-A939-A47FAD35CDE7}" type="VALUE">
                      <a:rPr lang="en-US"/>
                      <a:pPr/>
                      <a:t>[VALUE]</a:t>
                    </a:fld>
                    <a:r>
                      <a:rPr lang="en-US" baseline="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'[Supplier &amp; Manufacturer Presentation graphs v2.xlsx]Sheet1'!$F$23</c:f>
              <c:numCache>
                <c:formatCode>General</c:formatCode>
                <c:ptCount val="1"/>
                <c:pt idx="0">
                  <c:v>4374</c:v>
                </c:pt>
              </c:numCache>
            </c:numRef>
          </c:val>
          <c:extLst>
            <c:ext xmlns:c16="http://schemas.microsoft.com/office/drawing/2014/chart" uri="{C3380CC4-5D6E-409C-BE32-E72D297353CC}">
              <c16:uniqueId val="{00000002-7193-4013-A0D7-B35C564AD9DC}"/>
            </c:ext>
          </c:extLst>
        </c:ser>
        <c:ser>
          <c:idx val="0"/>
          <c:order val="1"/>
          <c:tx>
            <c:strRef>
              <c:f>'[Supplier &amp; Manufacturer Presentation graphs v2.xlsx]Sheet1'!$E$24</c:f>
              <c:strCache>
                <c:ptCount val="1"/>
                <c:pt idx="0">
                  <c:v>Refrigeration Equipment </c:v>
                </c:pt>
              </c:strCache>
            </c:strRef>
          </c:tx>
          <c:spPr>
            <a:solidFill>
              <a:srgbClr val="FF9933"/>
            </a:solidFill>
            <a:ln>
              <a:noFill/>
            </a:ln>
            <a:effectLst/>
          </c:spPr>
          <c:invertIfNegative val="0"/>
          <c:dLbls>
            <c:dLbl>
              <c:idx val="0"/>
              <c:layout>
                <c:manualLayout>
                  <c:x val="-0.26070833173280072"/>
                  <c:y val="-0.27639670478541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v2.xlsx]Sheet1'!$F$24</c:f>
              <c:numCache>
                <c:formatCode>General</c:formatCode>
                <c:ptCount val="1"/>
                <c:pt idx="0">
                  <c:v>2519</c:v>
                </c:pt>
              </c:numCache>
            </c:numRef>
          </c:val>
          <c:extLst>
            <c:ext xmlns:c16="http://schemas.microsoft.com/office/drawing/2014/chart" uri="{C3380CC4-5D6E-409C-BE32-E72D297353CC}">
              <c16:uniqueId val="{00000004-7193-4013-A0D7-B35C564AD9DC}"/>
            </c:ext>
          </c:extLst>
        </c:ser>
        <c:ser>
          <c:idx val="1"/>
          <c:order val="2"/>
          <c:tx>
            <c:strRef>
              <c:f>'[Supplier &amp; Manufacturer Presentation graphs v2.xlsx]Sheet1'!$E$25</c:f>
              <c:strCache>
                <c:ptCount val="1"/>
                <c:pt idx="0">
                  <c:v>Boiler Equipment </c:v>
                </c:pt>
              </c:strCache>
            </c:strRef>
          </c:tx>
          <c:spPr>
            <a:solidFill>
              <a:schemeClr val="accent3"/>
            </a:solidFill>
            <a:ln>
              <a:noFill/>
            </a:ln>
            <a:effectLst/>
          </c:spPr>
          <c:invertIfNegative val="0"/>
          <c:dLbls>
            <c:dLbl>
              <c:idx val="0"/>
              <c:layout>
                <c:manualLayout>
                  <c:x val="-0.32393154841931393"/>
                  <c:y val="-0.29894819444422988"/>
                </c:manualLayout>
              </c:layout>
              <c:showLegendKey val="0"/>
              <c:showVal val="1"/>
              <c:showCatName val="0"/>
              <c:showSerName val="0"/>
              <c:showPercent val="0"/>
              <c:showBubbleSize val="0"/>
              <c:extLst>
                <c:ext xmlns:c15="http://schemas.microsoft.com/office/drawing/2012/chart" uri="{CE6537A1-D6FC-4f65-9D91-7224C49458BB}">
                  <c15:layout>
                    <c:manualLayout>
                      <c:w val="5.8229362731917179E-2"/>
                      <c:h val="5.9450416536008389E-2"/>
                    </c:manualLayout>
                  </c15:layout>
                </c:ext>
                <c:ext xmlns:c16="http://schemas.microsoft.com/office/drawing/2014/chart" uri="{C3380CC4-5D6E-409C-BE32-E72D297353CC}">
                  <c16:uniqueId val="{00000005-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v2.xlsx]Sheet1'!$F$25</c:f>
              <c:numCache>
                <c:formatCode>General</c:formatCode>
                <c:ptCount val="1"/>
                <c:pt idx="0">
                  <c:v>313</c:v>
                </c:pt>
              </c:numCache>
            </c:numRef>
          </c:val>
          <c:extLst>
            <c:ext xmlns:c16="http://schemas.microsoft.com/office/drawing/2014/chart" uri="{C3380CC4-5D6E-409C-BE32-E72D297353CC}">
              <c16:uniqueId val="{00000006-7193-4013-A0D7-B35C564AD9DC}"/>
            </c:ext>
          </c:extLst>
        </c:ser>
        <c:ser>
          <c:idx val="2"/>
          <c:order val="3"/>
          <c:tx>
            <c:strRef>
              <c:f>'[Supplier &amp; Manufacturer Presentation graphs v2.xlsx]Sheet1'!$E$26</c:f>
              <c:strCache>
                <c:ptCount val="1"/>
                <c:pt idx="0">
                  <c:v>Pipework, tank &amp; vessel insulation</c:v>
                </c:pt>
              </c:strCache>
            </c:strRef>
          </c:tx>
          <c:spPr>
            <a:solidFill>
              <a:schemeClr val="accent4"/>
            </a:solidFill>
            <a:ln>
              <a:noFill/>
            </a:ln>
            <a:effectLst/>
          </c:spPr>
          <c:invertIfNegative val="0"/>
          <c:dLbls>
            <c:dLbl>
              <c:idx val="0"/>
              <c:layout>
                <c:manualLayout>
                  <c:x val="-0.27855145392386588"/>
                  <c:y val="-0.311063112967531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v2.xlsx]Sheet1'!$F$26</c:f>
              <c:numCache>
                <c:formatCode>General</c:formatCode>
                <c:ptCount val="1"/>
                <c:pt idx="0">
                  <c:v>190</c:v>
                </c:pt>
              </c:numCache>
            </c:numRef>
          </c:val>
          <c:extLst>
            <c:ext xmlns:c16="http://schemas.microsoft.com/office/drawing/2014/chart" uri="{C3380CC4-5D6E-409C-BE32-E72D297353CC}">
              <c16:uniqueId val="{00000008-7193-4013-A0D7-B35C564AD9DC}"/>
            </c:ext>
          </c:extLst>
        </c:ser>
        <c:ser>
          <c:idx val="3"/>
          <c:order val="4"/>
          <c:tx>
            <c:strRef>
              <c:f>'[Supplier &amp; Manufacturer Presentation graphs v2.xlsx]Sheet1'!$E$27</c:f>
              <c:strCache>
                <c:ptCount val="1"/>
                <c:pt idx="0">
                  <c:v>Boiler Retrofit Equipment </c:v>
                </c:pt>
              </c:strCache>
            </c:strRef>
          </c:tx>
          <c:spPr>
            <a:solidFill>
              <a:schemeClr val="accent5"/>
            </a:solidFill>
            <a:ln>
              <a:noFill/>
            </a:ln>
            <a:effectLst/>
          </c:spPr>
          <c:invertIfNegative val="0"/>
          <c:dLbls>
            <c:dLbl>
              <c:idx val="0"/>
              <c:layout>
                <c:manualLayout>
                  <c:x val="-0.23270656474474713"/>
                  <c:y val="-0.31102681185053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v2.xlsx]Sheet1'!$F$27</c:f>
              <c:numCache>
                <c:formatCode>General</c:formatCode>
                <c:ptCount val="1"/>
                <c:pt idx="0">
                  <c:v>155</c:v>
                </c:pt>
              </c:numCache>
            </c:numRef>
          </c:val>
          <c:extLst>
            <c:ext xmlns:c16="http://schemas.microsoft.com/office/drawing/2014/chart" uri="{C3380CC4-5D6E-409C-BE32-E72D297353CC}">
              <c16:uniqueId val="{0000000A-7193-4013-A0D7-B35C564AD9DC}"/>
            </c:ext>
          </c:extLst>
        </c:ser>
        <c:ser>
          <c:idx val="4"/>
          <c:order val="5"/>
          <c:tx>
            <c:strRef>
              <c:f>'[Supplier &amp; Manufacturer Presentation graphs v2.xlsx]Sheet1'!$E$28</c:f>
              <c:strCache>
                <c:ptCount val="1"/>
                <c:pt idx="0">
                  <c:v>UPS</c:v>
                </c:pt>
              </c:strCache>
            </c:strRef>
          </c:tx>
          <c:spPr>
            <a:solidFill>
              <a:schemeClr val="accent6">
                <a:lumMod val="40000"/>
                <a:lumOff val="60000"/>
              </a:schemeClr>
            </a:solidFill>
            <a:ln>
              <a:noFill/>
            </a:ln>
            <a:effectLst/>
          </c:spPr>
          <c:invertIfNegative val="0"/>
          <c:dLbls>
            <c:dLbl>
              <c:idx val="0"/>
              <c:layout>
                <c:manualLayout>
                  <c:x val="-0.20048112011677485"/>
                  <c:y val="-0.359894680418868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v2.xlsx]Sheet1'!$F$28</c:f>
              <c:numCache>
                <c:formatCode>General</c:formatCode>
                <c:ptCount val="1"/>
                <c:pt idx="0">
                  <c:v>89</c:v>
                </c:pt>
              </c:numCache>
            </c:numRef>
          </c:val>
          <c:extLst>
            <c:ext xmlns:c16="http://schemas.microsoft.com/office/drawing/2014/chart" uri="{C3380CC4-5D6E-409C-BE32-E72D297353CC}">
              <c16:uniqueId val="{0000000C-7193-4013-A0D7-B35C564AD9DC}"/>
            </c:ext>
          </c:extLst>
        </c:ser>
        <c:ser>
          <c:idx val="5"/>
          <c:order val="6"/>
          <c:tx>
            <c:strRef>
              <c:f>'[Supplier &amp; Manufacturer Presentation graphs v2.xlsx]Sheet1'!$E$29</c:f>
              <c:strCache>
                <c:ptCount val="1"/>
                <c:pt idx="0">
                  <c:v>Radiant warm air heater</c:v>
                </c:pt>
              </c:strCache>
            </c:strRef>
          </c:tx>
          <c:spPr>
            <a:solidFill>
              <a:schemeClr val="accent1">
                <a:lumMod val="50000"/>
              </a:schemeClr>
            </a:solidFill>
            <a:ln>
              <a:noFill/>
            </a:ln>
            <a:effectLst/>
          </c:spPr>
          <c:invertIfNegative val="0"/>
          <c:dLbls>
            <c:dLbl>
              <c:idx val="0"/>
              <c:layout>
                <c:manualLayout>
                  <c:x val="-0.16467714055237573"/>
                  <c:y val="-0.3599143757057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v2.xlsx]Sheet1'!$F$29</c:f>
              <c:numCache>
                <c:formatCode>General</c:formatCode>
                <c:ptCount val="1"/>
                <c:pt idx="0">
                  <c:v>85</c:v>
                </c:pt>
              </c:numCache>
            </c:numRef>
          </c:val>
          <c:extLst>
            <c:ext xmlns:c16="http://schemas.microsoft.com/office/drawing/2014/chart" uri="{C3380CC4-5D6E-409C-BE32-E72D297353CC}">
              <c16:uniqueId val="{0000000E-7193-4013-A0D7-B35C564AD9DC}"/>
            </c:ext>
          </c:extLst>
        </c:ser>
        <c:ser>
          <c:idx val="6"/>
          <c:order val="7"/>
          <c:tx>
            <c:strRef>
              <c:f>'[Supplier &amp; Manufacturer Presentation graphs v2.xlsx]Sheet1'!$E$30</c:f>
              <c:strCache>
                <c:ptCount val="1"/>
                <c:pt idx="0">
                  <c:v>Heat Recovery Ventilation Units</c:v>
                </c:pt>
              </c:strCache>
            </c:strRef>
          </c:tx>
          <c:spPr>
            <a:solidFill>
              <a:schemeClr val="accent2">
                <a:lumMod val="50000"/>
              </a:schemeClr>
            </a:solidFill>
            <a:ln>
              <a:noFill/>
            </a:ln>
            <a:effectLst/>
          </c:spPr>
          <c:invertIfNegative val="0"/>
          <c:dLbls>
            <c:dLbl>
              <c:idx val="0"/>
              <c:layout>
                <c:manualLayout>
                  <c:x val="-0.12381592594015288"/>
                  <c:y val="-0.359895838965155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v2.xlsx]Sheet1'!$F$30</c:f>
              <c:numCache>
                <c:formatCode>General</c:formatCode>
                <c:ptCount val="1"/>
                <c:pt idx="0">
                  <c:v>33</c:v>
                </c:pt>
              </c:numCache>
            </c:numRef>
          </c:val>
          <c:extLst>
            <c:ext xmlns:c16="http://schemas.microsoft.com/office/drawing/2014/chart" uri="{C3380CC4-5D6E-409C-BE32-E72D297353CC}">
              <c16:uniqueId val="{00000010-7193-4013-A0D7-B35C564AD9DC}"/>
            </c:ext>
          </c:extLst>
        </c:ser>
        <c:ser>
          <c:idx val="7"/>
          <c:order val="8"/>
          <c:tx>
            <c:strRef>
              <c:f>'[Supplier &amp; Manufacturer Presentation graphs v2.xlsx]Sheet1'!$E$31</c:f>
              <c:strCache>
                <c:ptCount val="1"/>
                <c:pt idx="0">
                  <c:v>Compressed Air Equipment </c:v>
                </c:pt>
              </c:strCache>
            </c:strRef>
          </c:tx>
          <c:spPr>
            <a:solidFill>
              <a:schemeClr val="accent6">
                <a:lumMod val="50000"/>
              </a:schemeClr>
            </a:solidFill>
            <a:ln>
              <a:noFill/>
            </a:ln>
            <a:effectLst/>
          </c:spPr>
          <c:invertIfNegative val="0"/>
          <c:dLbls>
            <c:dLbl>
              <c:idx val="0"/>
              <c:layout>
                <c:manualLayout>
                  <c:x val="-0.12803518610993747"/>
                  <c:y val="-0.28141938912171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v2.xlsx]Sheet1'!$F$31</c:f>
              <c:numCache>
                <c:formatCode>General</c:formatCode>
                <c:ptCount val="1"/>
                <c:pt idx="0">
                  <c:v>27</c:v>
                </c:pt>
              </c:numCache>
            </c:numRef>
          </c:val>
          <c:extLst>
            <c:ext xmlns:c16="http://schemas.microsoft.com/office/drawing/2014/chart" uri="{C3380CC4-5D6E-409C-BE32-E72D297353CC}">
              <c16:uniqueId val="{00000012-7193-4013-A0D7-B35C564AD9DC}"/>
            </c:ext>
          </c:extLst>
        </c:ser>
        <c:ser>
          <c:idx val="8"/>
          <c:order val="9"/>
          <c:tx>
            <c:strRef>
              <c:f>'[Supplier &amp; Manufacturer Presentation graphs v2.xlsx]Sheet1'!$E$32</c:f>
              <c:strCache>
                <c:ptCount val="1"/>
                <c:pt idx="0">
                  <c:v>Energy Monitoring </c:v>
                </c:pt>
              </c:strCache>
            </c:strRef>
          </c:tx>
          <c:spPr>
            <a:solidFill>
              <a:schemeClr val="accent1">
                <a:lumMod val="50000"/>
              </a:schemeClr>
            </a:solidFill>
            <a:ln>
              <a:noFill/>
            </a:ln>
            <a:effectLst/>
          </c:spPr>
          <c:invertIfNegative val="0"/>
          <c:dLbls>
            <c:dLbl>
              <c:idx val="0"/>
              <c:layout>
                <c:manualLayout>
                  <c:x val="-9.1956363077632233E-2"/>
                  <c:y val="-0.281397376742260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v2.xlsx]Sheet1'!$F$32</c:f>
              <c:numCache>
                <c:formatCode>General</c:formatCode>
                <c:ptCount val="1"/>
                <c:pt idx="0">
                  <c:v>25</c:v>
                </c:pt>
              </c:numCache>
            </c:numRef>
          </c:val>
          <c:extLst>
            <c:ext xmlns:c16="http://schemas.microsoft.com/office/drawing/2014/chart" uri="{C3380CC4-5D6E-409C-BE32-E72D297353CC}">
              <c16:uniqueId val="{00000014-7193-4013-A0D7-B35C564AD9DC}"/>
            </c:ext>
          </c:extLst>
        </c:ser>
        <c:ser>
          <c:idx val="9"/>
          <c:order val="10"/>
          <c:tx>
            <c:strRef>
              <c:f>'[Supplier &amp; Manufacturer Presentation graphs v2.xlsx]Sheet1'!$E$33</c:f>
              <c:strCache>
                <c:ptCount val="1"/>
                <c:pt idx="0">
                  <c:v>HVAC Equipment</c:v>
                </c:pt>
              </c:strCache>
            </c:strRef>
          </c:tx>
          <c:spPr>
            <a:solidFill>
              <a:schemeClr val="accent5">
                <a:lumMod val="50000"/>
              </a:schemeClr>
            </a:solidFill>
            <a:ln>
              <a:noFill/>
            </a:ln>
            <a:effectLst/>
          </c:spPr>
          <c:invertIfNegative val="0"/>
          <c:dLbls>
            <c:dLbl>
              <c:idx val="0"/>
              <c:layout>
                <c:manualLayout>
                  <c:x val="-7.4115929781431264E-2"/>
                  <c:y val="-0.35976917123777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v2.xlsx]Sheet1'!$F$33</c:f>
              <c:numCache>
                <c:formatCode>General</c:formatCode>
                <c:ptCount val="1"/>
                <c:pt idx="0">
                  <c:v>17</c:v>
                </c:pt>
              </c:numCache>
            </c:numRef>
          </c:val>
          <c:extLst>
            <c:ext xmlns:c16="http://schemas.microsoft.com/office/drawing/2014/chart" uri="{C3380CC4-5D6E-409C-BE32-E72D297353CC}">
              <c16:uniqueId val="{00000016-7193-4013-A0D7-B35C564AD9DC}"/>
            </c:ext>
          </c:extLst>
        </c:ser>
        <c:ser>
          <c:idx val="10"/>
          <c:order val="11"/>
          <c:tx>
            <c:strRef>
              <c:f>'[Supplier &amp; Manufacturer Presentation graphs v2.xlsx]Sheet1'!$E$34</c:f>
              <c:strCache>
                <c:ptCount val="1"/>
                <c:pt idx="0">
                  <c:v>Solar thermal collectors </c:v>
                </c:pt>
              </c:strCache>
            </c:strRef>
          </c:tx>
          <c:spPr>
            <a:solidFill>
              <a:schemeClr val="accent3">
                <a:lumMod val="75000"/>
              </a:schemeClr>
            </a:solidFill>
            <a:ln>
              <a:noFill/>
            </a:ln>
            <a:effectLst/>
          </c:spPr>
          <c:invertIfNegative val="0"/>
          <c:dLbls>
            <c:dLbl>
              <c:idx val="0"/>
              <c:layout>
                <c:manualLayout>
                  <c:x val="-3.3149656205585222E-2"/>
                  <c:y val="-0.357336996399238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v2.xlsx]Sheet1'!$F$34</c:f>
              <c:numCache>
                <c:formatCode>General</c:formatCode>
                <c:ptCount val="1"/>
                <c:pt idx="0">
                  <c:v>16</c:v>
                </c:pt>
              </c:numCache>
            </c:numRef>
          </c:val>
          <c:extLst>
            <c:ext xmlns:c16="http://schemas.microsoft.com/office/drawing/2014/chart" uri="{C3380CC4-5D6E-409C-BE32-E72D297353CC}">
              <c16:uniqueId val="{00000018-7193-4013-A0D7-B35C564AD9DC}"/>
            </c:ext>
          </c:extLst>
        </c:ser>
        <c:ser>
          <c:idx val="11"/>
          <c:order val="12"/>
          <c:tx>
            <c:strRef>
              <c:f>'[Supplier &amp; Manufacturer Presentation graphs v2.xlsx]Sheet1'!$E$35</c:f>
              <c:strCache>
                <c:ptCount val="1"/>
                <c:pt idx="0">
                  <c:v>Hand dryers</c:v>
                </c:pt>
              </c:strCache>
            </c:strRef>
          </c:tx>
          <c:spPr>
            <a:solidFill>
              <a:schemeClr val="accent4"/>
            </a:solidFill>
            <a:ln>
              <a:noFill/>
            </a:ln>
            <a:effectLst/>
          </c:spPr>
          <c:invertIfNegative val="0"/>
          <c:dLbls>
            <c:dLbl>
              <c:idx val="0"/>
              <c:layout>
                <c:manualLayout>
                  <c:x val="-3.4806399569776825E-2"/>
                  <c:y val="-0.283707131856470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v2.xlsx]Sheet1'!$F$35</c:f>
              <c:numCache>
                <c:formatCode>General</c:formatCode>
                <c:ptCount val="1"/>
                <c:pt idx="0">
                  <c:v>15</c:v>
                </c:pt>
              </c:numCache>
            </c:numRef>
          </c:val>
          <c:extLst>
            <c:ext xmlns:c16="http://schemas.microsoft.com/office/drawing/2014/chart" uri="{C3380CC4-5D6E-409C-BE32-E72D297353CC}">
              <c16:uniqueId val="{0000001A-7193-4013-A0D7-B35C564AD9DC}"/>
            </c:ext>
          </c:extLst>
        </c:ser>
        <c:ser>
          <c:idx val="12"/>
          <c:order val="13"/>
          <c:tx>
            <c:strRef>
              <c:f>'[Supplier &amp; Manufacturer Presentation graphs v2.xlsx]Sheet1'!$E$36</c:f>
              <c:strCache>
                <c:ptCount val="1"/>
                <c:pt idx="0">
                  <c:v>PFSE</c:v>
                </c:pt>
              </c:strCache>
            </c:strRef>
          </c:tx>
          <c:spPr>
            <a:solidFill>
              <a:schemeClr val="accent2">
                <a:lumMod val="60000"/>
                <a:lumOff val="40000"/>
              </a:schemeClr>
            </a:solidFill>
            <a:ln>
              <a:noFill/>
            </a:ln>
            <a:effectLst/>
          </c:spPr>
          <c:invertIfNegative val="0"/>
          <c:dLbls>
            <c:dLbl>
              <c:idx val="0"/>
              <c:layout>
                <c:manualLayout>
                  <c:x val="8.5091998617137996E-3"/>
                  <c:y val="-0.3593883956914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v2.xlsx]Sheet1'!$F$36</c:f>
              <c:numCache>
                <c:formatCode>General</c:formatCode>
                <c:ptCount val="1"/>
                <c:pt idx="0">
                  <c:v>6</c:v>
                </c:pt>
              </c:numCache>
            </c:numRef>
          </c:val>
          <c:extLst>
            <c:ext xmlns:c16="http://schemas.microsoft.com/office/drawing/2014/chart" uri="{C3380CC4-5D6E-409C-BE32-E72D297353CC}">
              <c16:uniqueId val="{0000001C-7193-4013-A0D7-B35C564AD9DC}"/>
            </c:ext>
          </c:extLst>
        </c:ser>
        <c:ser>
          <c:idx val="13"/>
          <c:order val="14"/>
          <c:tx>
            <c:strRef>
              <c:f>'[Supplier &amp; Manufacturer Presentation graphs v2.xlsx]Sheet1'!$E$37</c:f>
              <c:strCache>
                <c:ptCount val="1"/>
                <c:pt idx="0">
                  <c:v>Heat Pumps</c:v>
                </c:pt>
              </c:strCache>
            </c:strRef>
          </c:tx>
          <c:spPr>
            <a:solidFill>
              <a:schemeClr val="accent6">
                <a:lumMod val="60000"/>
                <a:lumOff val="40000"/>
              </a:schemeClr>
            </a:solidFill>
            <a:ln>
              <a:noFill/>
            </a:ln>
            <a:effectLst/>
          </c:spPr>
          <c:invertIfNegative val="0"/>
          <c:dLbls>
            <c:dLbl>
              <c:idx val="0"/>
              <c:layout>
                <c:manualLayout>
                  <c:x val="1.5148081281450466E-2"/>
                  <c:y val="-0.277798159610604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v2.xlsx]Sheet1'!$F$37</c:f>
              <c:numCache>
                <c:formatCode>General</c:formatCode>
                <c:ptCount val="1"/>
                <c:pt idx="0">
                  <c:v>4</c:v>
                </c:pt>
              </c:numCache>
            </c:numRef>
          </c:val>
          <c:extLst>
            <c:ext xmlns:c16="http://schemas.microsoft.com/office/drawing/2014/chart" uri="{C3380CC4-5D6E-409C-BE32-E72D297353CC}">
              <c16:uniqueId val="{0000001E-7193-4013-A0D7-B35C564AD9DC}"/>
            </c:ext>
          </c:extLst>
        </c:ser>
        <c:ser>
          <c:idx val="14"/>
          <c:order val="15"/>
          <c:tx>
            <c:strRef>
              <c:f>'[Supplier &amp; Manufacturer Presentation graphs v2.xlsx]Sheet1'!$E$38</c:f>
              <c:strCache>
                <c:ptCount val="1"/>
                <c:pt idx="0">
                  <c:v>Wastewater heat recovery systems</c:v>
                </c:pt>
              </c:strCache>
            </c:strRef>
          </c:tx>
          <c:spPr>
            <a:solidFill>
              <a:schemeClr val="accent1">
                <a:lumMod val="20000"/>
                <a:lumOff val="80000"/>
              </a:schemeClr>
            </a:solidFill>
            <a:ln>
              <a:noFill/>
            </a:ln>
            <a:effectLst/>
          </c:spPr>
          <c:invertIfNegative val="0"/>
          <c:dLbls>
            <c:dLbl>
              <c:idx val="0"/>
              <c:layout>
                <c:manualLayout>
                  <c:x val="1.3961202324494822E-2"/>
                  <c:y val="-0.17154241806805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193-4013-A0D7-B35C564AD9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'[Supplier &amp; Manufacturer Presentation graphs v2.xlsx]Sheet1'!$F$43</c:f>
              <c:numCache>
                <c:formatCode>General</c:formatCode>
                <c:ptCount val="1"/>
                <c:pt idx="0">
                  <c:v>7869</c:v>
                </c:pt>
              </c:numCache>
            </c:numRef>
          </c:cat>
          <c:val>
            <c:numRef>
              <c:f>'[Supplier &amp; Manufacturer Presentation graphs v2.xlsx]Sheet1'!$F$38</c:f>
              <c:numCache>
                <c:formatCode>General</c:formatCode>
                <c:ptCount val="1"/>
                <c:pt idx="0">
                  <c:v>1</c:v>
                </c:pt>
              </c:numCache>
            </c:numRef>
          </c:val>
          <c:extLst>
            <c:ext xmlns:c16="http://schemas.microsoft.com/office/drawing/2014/chart" uri="{C3380CC4-5D6E-409C-BE32-E72D297353CC}">
              <c16:uniqueId val="{00000020-7193-4013-A0D7-B35C564AD9DC}"/>
            </c:ext>
          </c:extLst>
        </c:ser>
        <c:dLbls>
          <c:showLegendKey val="0"/>
          <c:showVal val="0"/>
          <c:showCatName val="0"/>
          <c:showSerName val="0"/>
          <c:showPercent val="0"/>
          <c:showBubbleSize val="0"/>
        </c:dLbls>
        <c:gapWidth val="150"/>
        <c:overlap val="100"/>
        <c:axId val="1115581760"/>
        <c:axId val="1247754671"/>
      </c:barChart>
      <c:catAx>
        <c:axId val="1115581760"/>
        <c:scaling>
          <c:orientation val="minMax"/>
        </c:scaling>
        <c:delete val="1"/>
        <c:axPos val="l"/>
        <c:numFmt formatCode="General" sourceLinked="1"/>
        <c:majorTickMark val="none"/>
        <c:minorTickMark val="none"/>
        <c:tickLblPos val="nextTo"/>
        <c:crossAx val="1247754671"/>
        <c:crosses val="autoZero"/>
        <c:auto val="1"/>
        <c:lblAlgn val="ctr"/>
        <c:lblOffset val="100"/>
        <c:noMultiLvlLbl val="0"/>
      </c:catAx>
      <c:valAx>
        <c:axId val="1247754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11558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0.16156</cdr:x>
      <cdr:y>0.2045</cdr:y>
    </cdr:from>
    <cdr:to>
      <cdr:x>0.94691</cdr:x>
      <cdr:y>0.26989</cdr:y>
    </cdr:to>
    <cdr:sp macro="" textlink="">
      <cdr:nvSpPr>
        <cdr:cNvPr id="2" name="Subtitle 5">
          <a:extLst xmlns:a="http://schemas.openxmlformats.org/drawingml/2006/main">
            <a:ext uri="{FF2B5EF4-FFF2-40B4-BE49-F238E27FC236}">
              <a16:creationId xmlns:a16="http://schemas.microsoft.com/office/drawing/2014/main" id="{2C97E59E-9364-C5A7-2272-8D88DE358282}"/>
            </a:ext>
          </a:extLst>
        </cdr:cNvPr>
        <cdr:cNvSpPr>
          <a:spLocks xmlns:a="http://schemas.openxmlformats.org/drawingml/2006/main" noGrp="1"/>
        </cdr:cNvSpPr>
      </cdr:nvSpPr>
      <cdr:spPr>
        <a:xfrm xmlns:a="http://schemas.openxmlformats.org/drawingml/2006/main">
          <a:off x="1511298" y="1122019"/>
          <a:ext cx="7346247" cy="358764"/>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lvl1pPr marL="0" indent="0" algn="l" defTabSz="685800" rtl="0" eaLnBrk="1" latinLnBrk="0" hangingPunct="1">
            <a:lnSpc>
              <a:spcPct val="90000"/>
            </a:lnSpc>
            <a:spcBef>
              <a:spcPts val="750"/>
            </a:spcBef>
            <a:buClr>
              <a:schemeClr val="accent4"/>
            </a:buClr>
            <a:buFont typeface="Arial" panose="020B0604020202020204" pitchFamily="34" charset="0"/>
            <a:buNone/>
            <a:defRPr sz="2000" b="1" kern="1200">
              <a:solidFill>
                <a:srgbClr val="333333"/>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chemeClr val="accent4"/>
            </a:buClr>
            <a:buFont typeface="Arial" panose="020B0604020202020204" pitchFamily="34" charset="0"/>
            <a:buNone/>
            <a:tabLst>
              <a:tab pos="447675" algn="l"/>
            </a:tabLst>
            <a:defRPr sz="1500" kern="1200">
              <a:solidFill>
                <a:srgbClr val="333333"/>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Clr>
              <a:schemeClr val="accent4"/>
            </a:buClr>
            <a:buFont typeface="Arial" panose="020B0604020202020204" pitchFamily="34" charset="0"/>
            <a:buNone/>
            <a:defRPr sz="1350" kern="1200">
              <a:solidFill>
                <a:srgbClr val="333333"/>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xmlns:a="http://schemas.openxmlformats.org/drawingml/2006/main">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0.07647</cdr:x>
      <cdr:y>0.65052</cdr:y>
    </cdr:from>
    <cdr:to>
      <cdr:x>0.946</cdr:x>
      <cdr:y>0.90655</cdr:y>
    </cdr:to>
    <cdr:pic>
      <cdr:nvPicPr>
        <cdr:cNvPr id="3" name="chart">
          <a:extLst xmlns:a="http://schemas.openxmlformats.org/drawingml/2006/main">
            <a:ext uri="{FF2B5EF4-FFF2-40B4-BE49-F238E27FC236}">
              <a16:creationId xmlns:a16="http://schemas.microsoft.com/office/drawing/2014/main" id="{D7559DF9-1CD7-8682-D2B5-360FBC02ED3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5321" y="2381924"/>
          <a:ext cx="8133759" cy="93746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9CACA8-1BBC-4975-8319-4D3B3E6CC5A7}" type="datetimeFigureOut">
              <a:rPr lang="en-GB" smtClean="0"/>
              <a:t>24/07/2024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BBFE7A-5D0F-421C-811A-CD982381D372}" type="slidenum">
              <a:rPr lang="en-GB" smtClean="0"/>
              <a:t>‹#›</a:t>
            </a:fld>
            <a:endParaRPr lang="en-GB" dirty="0"/>
          </a:p>
        </p:txBody>
      </p:sp>
    </p:spTree>
    <p:extLst>
      <p:ext uri="{BB962C8B-B14F-4D97-AF65-F5344CB8AC3E}">
        <p14:creationId xmlns:p14="http://schemas.microsoft.com/office/powerpoint/2010/main" val="17909313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3BBFE7A-5D0F-421C-811A-CD982381D372}" type="slidenum">
              <a:rPr lang="en-GB" smtClean="0"/>
              <a:t>0</a:t>
            </a:fld>
            <a:endParaRPr lang="en-GB" dirty="0"/>
          </a:p>
        </p:txBody>
      </p:sp>
    </p:spTree>
    <p:extLst>
      <p:ext uri="{BB962C8B-B14F-4D97-AF65-F5344CB8AC3E}">
        <p14:creationId xmlns:p14="http://schemas.microsoft.com/office/powerpoint/2010/main" val="19361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1</a:t>
            </a:fld>
            <a:endParaRPr lang="en-GB" dirty="0"/>
          </a:p>
        </p:txBody>
      </p:sp>
    </p:spTree>
    <p:extLst>
      <p:ext uri="{BB962C8B-B14F-4D97-AF65-F5344CB8AC3E}">
        <p14:creationId xmlns:p14="http://schemas.microsoft.com/office/powerpoint/2010/main" val="103539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83BBFE7A-5D0F-421C-811A-CD982381D372}" type="slidenum">
              <a:rPr lang="en-GB" smtClean="0"/>
              <a:t>5</a:t>
            </a:fld>
            <a:endParaRPr lang="en-GB" dirty="0"/>
          </a:p>
        </p:txBody>
      </p:sp>
    </p:spTree>
    <p:extLst>
      <p:ext uri="{BB962C8B-B14F-4D97-AF65-F5344CB8AC3E}">
        <p14:creationId xmlns:p14="http://schemas.microsoft.com/office/powerpoint/2010/main" val="13194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19</a:t>
            </a:fld>
            <a:endParaRPr lang="en-GB" dirty="0"/>
          </a:p>
        </p:txBody>
      </p:sp>
    </p:spTree>
    <p:extLst>
      <p:ext uri="{BB962C8B-B14F-4D97-AF65-F5344CB8AC3E}">
        <p14:creationId xmlns:p14="http://schemas.microsoft.com/office/powerpoint/2010/main" val="247647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1301" y="1050182"/>
            <a:ext cx="5221287" cy="1533474"/>
          </a:xfrm>
        </p:spPr>
        <p:txBody>
          <a:bodyPr anchor="t">
            <a:noAutofit/>
          </a:bodyPr>
          <a:lstStyle>
            <a:lvl1pPr algn="l">
              <a:defRPr sz="3200"/>
            </a:lvl1pPr>
          </a:lstStyle>
          <a:p>
            <a:r>
              <a:rPr lang="en-US" dirty="0"/>
              <a:t>Enter title here</a:t>
            </a:r>
          </a:p>
        </p:txBody>
      </p:sp>
      <p:sp>
        <p:nvSpPr>
          <p:cNvPr id="3" name="Subtitle 2"/>
          <p:cNvSpPr>
            <a:spLocks noGrp="1"/>
          </p:cNvSpPr>
          <p:nvPr>
            <p:ph type="subTitle" idx="1" hasCustomPrompt="1"/>
          </p:nvPr>
        </p:nvSpPr>
        <p:spPr>
          <a:xfrm>
            <a:off x="1511300" y="2892091"/>
            <a:ext cx="5221287" cy="770335"/>
          </a:xfrm>
        </p:spPr>
        <p:txBody>
          <a:bodyPr lIns="0" tIns="0" rIns="0" bIns="0">
            <a:noAutofit/>
          </a:bodyPr>
          <a:lstStyle>
            <a:lvl1pPr marL="0" indent="0" algn="l">
              <a:buNone/>
              <a:defRPr sz="20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4" name="Date Placeholder 3"/>
          <p:cNvSpPr>
            <a:spLocks noGrp="1"/>
          </p:cNvSpPr>
          <p:nvPr>
            <p:ph type="dt" sz="half" idx="10"/>
          </p:nvPr>
        </p:nvSpPr>
        <p:spPr>
          <a:xfrm>
            <a:off x="1511301" y="4032267"/>
            <a:ext cx="1620837" cy="273844"/>
          </a:xfrm>
          <a:prstGeom prst="rect">
            <a:avLst/>
          </a:prstGeom>
        </p:spPr>
        <p:txBody>
          <a:bodyPr lIns="0" tIns="0" rIns="0" bIns="0"/>
          <a:lstStyle>
            <a:lvl1pPr>
              <a:defRPr sz="1600"/>
            </a:lvl1pPr>
          </a:lstStyle>
          <a:p>
            <a:fld id="{9F701154-5608-44BB-A004-67DB8CAC743A}" type="datetime1">
              <a:rPr lang="en-GB" smtClean="0"/>
              <a:pPr/>
              <a:t>24/07/2024</a:t>
            </a:fld>
            <a:endParaRPr lang="en-GB" dirty="0"/>
          </a:p>
        </p:txBody>
      </p:sp>
      <p:cxnSp>
        <p:nvCxnSpPr>
          <p:cNvPr id="7" name="Straight Connector 6"/>
          <p:cNvCxnSpPr>
            <a:cxnSpLocks/>
          </p:cNvCxnSpPr>
          <p:nvPr userDrawn="1"/>
        </p:nvCxnSpPr>
        <p:spPr>
          <a:xfrm>
            <a:off x="1511301" y="3863073"/>
            <a:ext cx="1620837"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768B28E0-10F1-0845-8415-2BD9A52CE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55" y="268741"/>
            <a:ext cx="2335679" cy="463823"/>
          </a:xfrm>
          <a:prstGeom prst="rect">
            <a:avLst/>
          </a:prstGeom>
        </p:spPr>
      </p:pic>
    </p:spTree>
    <p:extLst>
      <p:ext uri="{BB962C8B-B14F-4D97-AF65-F5344CB8AC3E}">
        <p14:creationId xmlns:p14="http://schemas.microsoft.com/office/powerpoint/2010/main" val="701980386"/>
      </p:ext>
    </p:extLst>
  </p:cSld>
  <p:clrMapOvr>
    <a:masterClrMapping/>
  </p:clrMapOvr>
  <p:extLst>
    <p:ext uri="{DCECCB84-F9BA-43D5-87BE-67443E8EF086}">
      <p15:sldGuideLst xmlns:p15="http://schemas.microsoft.com/office/powerpoint/2012/main">
        <p15:guide id="1" orient="horz" pos="463" userDrawn="1">
          <p15:clr>
            <a:srgbClr val="FBAE40"/>
          </p15:clr>
        </p15:guide>
        <p15:guide id="2" orient="horz" pos="16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8" name="Text Placeholder 2"/>
          <p:cNvSpPr>
            <a:spLocks noGrp="1"/>
          </p:cNvSpPr>
          <p:nvPr>
            <p:ph idx="18"/>
          </p:nvPr>
        </p:nvSpPr>
        <p:spPr>
          <a:xfrm>
            <a:off x="4987446"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p:ph idx="19"/>
          </p:nvPr>
        </p:nvSpPr>
        <p:spPr>
          <a:xfrm>
            <a:off x="1531619"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FC6B65E7-77F7-602B-EA15-8AB21B9F81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306071239"/>
      </p:ext>
    </p:extLst>
  </p:cSld>
  <p:clrMapOvr>
    <a:masterClrMapping/>
  </p:clrMapOvr>
  <p:extLst>
    <p:ext uri="{DCECCB84-F9BA-43D5-87BE-67443E8EF086}">
      <p15:sldGuideLst xmlns:p15="http://schemas.microsoft.com/office/powerpoint/2012/main">
        <p15:guide id="1" pos="51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no subtitl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
          <p:cNvSpPr>
            <a:spLocks noGrp="1"/>
          </p:cNvSpPr>
          <p:nvPr>
            <p:ph idx="18"/>
          </p:nvPr>
        </p:nvSpPr>
        <p:spPr>
          <a:xfrm>
            <a:off x="5003364"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idx="19"/>
          </p:nvPr>
        </p:nvSpPr>
        <p:spPr>
          <a:xfrm>
            <a:off x="1511299"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0"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E3CD24E3-6FAD-C019-A8B9-EF922522C0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544989687"/>
      </p:ext>
    </p:extLst>
  </p:cSld>
  <p:clrMapOvr>
    <a:masterClrMapping/>
  </p:clrMapOvr>
  <p:extLst>
    <p:ext uri="{DCECCB84-F9BA-43D5-87BE-67443E8EF086}">
      <p15:sldGuideLst xmlns:p15="http://schemas.microsoft.com/office/powerpoint/2012/main">
        <p15:guide id="1" pos="51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Comparison Stat 2 (Dark Blu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6" name="Rectangle 5"/>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19" name="Picture 1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9277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mparison Stat 2 (Light Blu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8" name="Rectangle 17"/>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0"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19" name="Picture 1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275512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Comparison Stat 3 (Dark Blu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3" name="Rectangle 22"/>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83EC25B5-DDEC-4A99-AEF0-9546B1659FDE}" type="datetime1">
              <a:rPr lang="en-GB" smtClean="0"/>
              <a:pPr/>
              <a:t>24/07/2024</a:t>
            </a:fld>
            <a:endParaRPr lang="en-GB"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0812"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08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0812"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0812"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6"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145438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Comparison Stat 3 (Light Blu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2" name="Rectangle 21"/>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4468"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4468"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4468"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4468"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23"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26" name="Picture 2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251636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Content Half Tex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5" name="Content Placeholder 5"/>
          <p:cNvSpPr>
            <a:spLocks noGrp="1"/>
          </p:cNvSpPr>
          <p:nvPr>
            <p:ph sz="quarter" idx="17" hasCustomPrompt="1"/>
          </p:nvPr>
        </p:nvSpPr>
        <p:spPr>
          <a:xfrm>
            <a:off x="5009438" y="1226957"/>
            <a:ext cx="3290482" cy="3259699"/>
          </a:xfrm>
        </p:spPr>
        <p:txBody>
          <a:bodyPr numCol="1" spcCol="108000" anchor="ctr"/>
          <a:lstStyle>
            <a:lvl1pPr algn="ctr">
              <a:defRPr/>
            </a:lvl1pPr>
            <a:lvl2pPr marL="266700" indent="-171450">
              <a:buFontTx/>
              <a:buBlip>
                <a:blip r:embed="rId3"/>
              </a:buBlip>
              <a:defRPr/>
            </a:lvl2pPr>
          </a:lstStyle>
          <a:p>
            <a:pPr lvl="0"/>
            <a:r>
              <a:rPr lang="en-US" dirty="0"/>
              <a:t>Click to insert image/ video/ table/ chart</a:t>
            </a:r>
          </a:p>
        </p:txBody>
      </p:sp>
      <p:sp>
        <p:nvSpPr>
          <p:cNvPr id="23" name="Text Placeholder 2"/>
          <p:cNvSpPr>
            <a:spLocks noGrp="1"/>
          </p:cNvSpPr>
          <p:nvPr>
            <p:ph idx="18"/>
          </p:nvPr>
        </p:nvSpPr>
        <p:spPr>
          <a:xfrm>
            <a:off x="1511298" y="1233968"/>
            <a:ext cx="3241322" cy="32526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97620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table/char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5" name="Content Placeholder 5"/>
          <p:cNvSpPr>
            <a:spLocks noGrp="1"/>
          </p:cNvSpPr>
          <p:nvPr>
            <p:ph sz="quarter" idx="17" hasCustomPrompt="1"/>
          </p:nvPr>
        </p:nvSpPr>
        <p:spPr>
          <a:xfrm>
            <a:off x="1511298" y="1221776"/>
            <a:ext cx="6643689" cy="3259699"/>
          </a:xfrm>
        </p:spPr>
        <p:txBody>
          <a:bodyPr numCol="1" spcCol="108000" anchor="ctr"/>
          <a:lstStyle>
            <a:lvl1pPr algn="ctr">
              <a:defRPr/>
            </a:lvl1pPr>
            <a:lvl2pPr marL="266700" indent="-171450">
              <a:buFontTx/>
              <a:buBlip>
                <a:blip r:embed="rId3"/>
              </a:buBlip>
              <a:defRPr/>
            </a:lvl2pPr>
          </a:lstStyle>
          <a:p>
            <a:pPr lvl="0"/>
            <a:r>
              <a:rPr lang="en-US" dirty="0"/>
              <a:t>Click to insert image/ video/ table/ chart</a:t>
            </a:r>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1197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5"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rgbClr val="002060"/>
                </a:solidFill>
              </a:defRPr>
            </a:lvl1pPr>
          </a:lstStyle>
          <a:p>
            <a:fld id="{D209C6F7-3311-4A51-91D2-C6AA7AB1F99B}" type="slidenum">
              <a:rPr lang="en-GB" smtClean="0"/>
              <a:pPr/>
              <a:t>‹#›</a:t>
            </a:fld>
            <a:endParaRPr lang="en-GB" dirty="0"/>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301" y="216602"/>
            <a:ext cx="7356636"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Subtitle 2"/>
          <p:cNvSpPr>
            <a:spLocks noGrp="1"/>
          </p:cNvSpPr>
          <p:nvPr>
            <p:ph type="subTitle" idx="1" hasCustomPrompt="1"/>
          </p:nvPr>
        </p:nvSpPr>
        <p:spPr>
          <a:xfrm>
            <a:off x="1511299" y="1226956"/>
            <a:ext cx="7346247"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pic>
        <p:nvPicPr>
          <p:cNvPr id="16" name="Graphic 15">
            <a:extLst>
              <a:ext uri="{FF2B5EF4-FFF2-40B4-BE49-F238E27FC236}">
                <a16:creationId xmlns:a16="http://schemas.microsoft.com/office/drawing/2014/main" id="{E42457C5-5E70-044E-B51B-478D725F13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7F8D9880-951D-2DE2-E4E6-C536F338B5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314600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60350" y="357152"/>
            <a:ext cx="832644" cy="508036"/>
          </a:xfrm>
          <a:blipFill>
            <a:blip r:embed="rId2"/>
            <a:stretch>
              <a:fillRect/>
            </a:stretch>
          </a:blipFill>
        </p:spPr>
        <p:txBody>
          <a:bodyPr/>
          <a:lstStyle>
            <a:lvl1pPr marL="0" indent="0">
              <a:buNone/>
              <a:defRPr/>
            </a:lvl1pPr>
            <a:lvl2pPr marL="95250" indent="0">
              <a:buNone/>
              <a:defRPr/>
            </a:lvl2pPr>
          </a:lstStyle>
          <a:p>
            <a:pPr lvl="0"/>
            <a:r>
              <a:rPr lang="en-US" dirty="0"/>
              <a:t>    </a:t>
            </a:r>
          </a:p>
        </p:txBody>
      </p:sp>
      <p:sp>
        <p:nvSpPr>
          <p:cNvPr id="11" name="Picture Placeholder 10"/>
          <p:cNvSpPr>
            <a:spLocks noGrp="1"/>
          </p:cNvSpPr>
          <p:nvPr>
            <p:ph type="pic" sz="quarter" idx="10" hasCustomPrompt="1"/>
          </p:nvPr>
        </p:nvSpPr>
        <p:spPr>
          <a:xfrm>
            <a:off x="0" y="0"/>
            <a:ext cx="9144000" cy="5143500"/>
          </a:xfrm>
        </p:spPr>
        <p:txBody>
          <a:bodyPr anchor="ctr"/>
          <a:lstStyle>
            <a:lvl1pPr marL="0" indent="0" algn="ctr">
              <a:buNone/>
              <a:defRPr>
                <a:solidFill>
                  <a:schemeClr val="tx1"/>
                </a:solidFill>
              </a:defRPr>
            </a:lvl1pPr>
          </a:lstStyle>
          <a:p>
            <a:r>
              <a:rPr lang="en-GB" dirty="0"/>
              <a:t>Click icon to insert image</a:t>
            </a:r>
          </a:p>
        </p:txBody>
      </p:sp>
      <p:sp>
        <p:nvSpPr>
          <p:cNvPr id="17" name="Rectangle 16"/>
          <p:cNvSpPr/>
          <p:nvPr userDrawn="1"/>
        </p:nvSpPr>
        <p:spPr>
          <a:xfrm>
            <a:off x="0" y="-1120140"/>
            <a:ext cx="1836420" cy="10134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White logo is in the top corner, once image is inserted Right click and select Send to back. </a:t>
            </a:r>
            <a:endParaRPr lang="en-GB" dirty="0"/>
          </a:p>
        </p:txBody>
      </p:sp>
    </p:spTree>
    <p:extLst>
      <p:ext uri="{BB962C8B-B14F-4D97-AF65-F5344CB8AC3E}">
        <p14:creationId xmlns:p14="http://schemas.microsoft.com/office/powerpoint/2010/main" val="1078235359"/>
      </p:ext>
    </p:extLst>
  </p:cSld>
  <p:clrMapOvr>
    <a:masterClrMapping/>
  </p:clrMapOvr>
  <p:extLst>
    <p:ext uri="{DCECCB84-F9BA-43D5-87BE-67443E8EF086}">
      <p15:sldGuideLst xmlns:p15="http://schemas.microsoft.com/office/powerpoint/2012/main">
        <p15:guide id="1" pos="164" userDrawn="1">
          <p15:clr>
            <a:srgbClr val="FBAE40"/>
          </p15:clr>
        </p15:guide>
        <p15:guide id="2" orient="horz" pos="5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12">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0" name="Text Placeholder 16"/>
          <p:cNvSpPr>
            <a:spLocks noGrp="1"/>
          </p:cNvSpPr>
          <p:nvPr>
            <p:ph type="body" sz="quarter" idx="13" hasCustomPrompt="1"/>
          </p:nvPr>
        </p:nvSpPr>
        <p:spPr>
          <a:xfrm>
            <a:off x="1511298" y="1504951"/>
            <a:ext cx="3347135" cy="397592"/>
          </a:xfrm>
          <a:solidFill>
            <a:schemeClr val="accent4"/>
          </a:solidFill>
        </p:spPr>
        <p:txBody>
          <a:bodyPr lIns="180000" anchor="ctr">
            <a:noAutofit/>
          </a:bodyPr>
          <a:lstStyle>
            <a:lvl1pPr marL="342900" indent="-342900">
              <a:buClrTx/>
              <a:buFont typeface="+mj-lt"/>
              <a:buAutoNum type="arabicPeriod"/>
              <a:defRPr sz="1800" b="1" baseline="0">
                <a:solidFill>
                  <a:schemeClr val="bg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7"/>
            <a:ext cx="3349576" cy="397592"/>
          </a:xfrm>
          <a:solidFill>
            <a:schemeClr val="bg1"/>
          </a:solidFill>
        </p:spPr>
        <p:txBody>
          <a:bodyPr lIns="180000" anchor="ctr">
            <a:noAutofit/>
          </a:bodyPr>
          <a:lstStyle>
            <a:lvl1pPr marL="342900" indent="-342900">
              <a:buClrTx/>
              <a:buFont typeface="+mj-lt"/>
              <a:buAutoNum type="arabicPeriod" startAt="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79"/>
            <a:ext cx="3349576" cy="397592"/>
          </a:xfrm>
          <a:solidFill>
            <a:schemeClr val="bg1"/>
          </a:solidFill>
        </p:spPr>
        <p:txBody>
          <a:bodyPr lIns="180000" anchor="ctr">
            <a:noAutofit/>
          </a:bodyPr>
          <a:lstStyle>
            <a:lvl1pPr marL="342900" indent="-342900">
              <a:buClrTx/>
              <a:buFont typeface="+mj-lt"/>
              <a:buAutoNum type="arabicPeriod" startAt="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3"/>
            <a:ext cx="3349576" cy="397592"/>
          </a:xfrm>
          <a:solidFill>
            <a:schemeClr val="bg1"/>
          </a:solidFill>
        </p:spPr>
        <p:txBody>
          <a:bodyPr lIns="180000" anchor="ctr">
            <a:noAutofit/>
          </a:bodyPr>
          <a:lstStyle>
            <a:lvl1pPr marL="342900" indent="-342900">
              <a:buClrTx/>
              <a:buFont typeface="+mj-lt"/>
              <a:buAutoNum type="arabicPeriod" startAt="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7"/>
            <a:ext cx="3349576" cy="397592"/>
          </a:xfrm>
          <a:solidFill>
            <a:schemeClr val="bg1"/>
          </a:solidFill>
        </p:spPr>
        <p:txBody>
          <a:bodyPr lIns="180000" anchor="ctr">
            <a:noAutofit/>
          </a:bodyPr>
          <a:lstStyle>
            <a:lvl1pPr marL="342900" indent="-342900">
              <a:buClrTx/>
              <a:buFont typeface="+mj-lt"/>
              <a:buAutoNum type="arabicPeriod" startAt="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1"/>
            <a:ext cx="3349576" cy="397592"/>
          </a:xfrm>
          <a:solidFill>
            <a:schemeClr val="bg1"/>
          </a:solidFill>
        </p:spPr>
        <p:txBody>
          <a:bodyPr lIns="180000" anchor="ctr">
            <a:noAutofit/>
          </a:bodyPr>
          <a:lstStyle>
            <a:lvl1pPr marL="342900" indent="-342900">
              <a:buClrTx/>
              <a:buFont typeface="+mj-lt"/>
              <a:buAutoNum type="arabicPeriod" startAt="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0"/>
            <a:ext cx="3360381" cy="397592"/>
          </a:xfrm>
          <a:solidFill>
            <a:schemeClr val="bg1"/>
          </a:solidFill>
        </p:spPr>
        <p:txBody>
          <a:bodyPr lIns="180000" anchor="ctr">
            <a:noAutofit/>
          </a:bodyPr>
          <a:lstStyle>
            <a:lvl1pPr marL="342900" indent="-342900">
              <a:buClrTx/>
              <a:buFont typeface="+mj-lt"/>
              <a:buAutoNum type="arabicPeriod" startAt="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4"/>
            <a:ext cx="3360381" cy="397592"/>
          </a:xfrm>
          <a:solidFill>
            <a:schemeClr val="bg1"/>
          </a:solidFill>
        </p:spPr>
        <p:txBody>
          <a:bodyPr lIns="180000" anchor="ctr">
            <a:noAutofit/>
          </a:bodyPr>
          <a:lstStyle>
            <a:lvl1pPr marL="342900" indent="-342900">
              <a:buClrTx/>
              <a:buFont typeface="+mj-lt"/>
              <a:buAutoNum type="arabicPeriod" startAt="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1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1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1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2555132" y="0"/>
            <a:ext cx="2412459" cy="4176409"/>
            <a:chOff x="-2555132" y="0"/>
            <a:chExt cx="2412459" cy="4176409"/>
          </a:xfrm>
        </p:grpSpPr>
        <p:sp>
          <p:nvSpPr>
            <p:cNvPr id="18" name="Rectangle 17"/>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19" name="Straight Connector 18"/>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22" name="Picture 21"/>
            <p:cNvPicPr>
              <a:picLocks noChangeAspect="1"/>
            </p:cNvPicPr>
            <p:nvPr userDrawn="1"/>
          </p:nvPicPr>
          <p:blipFill>
            <a:blip r:embed="rId3"/>
            <a:stretch>
              <a:fillRect/>
            </a:stretch>
          </p:blipFill>
          <p:spPr>
            <a:xfrm>
              <a:off x="-1859464" y="2253033"/>
              <a:ext cx="1243114" cy="708854"/>
            </a:xfrm>
            <a:prstGeom prst="rect">
              <a:avLst/>
            </a:prstGeom>
          </p:spPr>
        </p:pic>
        <p:pic>
          <p:nvPicPr>
            <p:cNvPr id="24" name="Picture 23"/>
            <p:cNvPicPr>
              <a:picLocks noChangeAspect="1"/>
            </p:cNvPicPr>
            <p:nvPr userDrawn="1"/>
          </p:nvPicPr>
          <p:blipFill>
            <a:blip r:embed="rId4"/>
            <a:stretch>
              <a:fillRect/>
            </a:stretch>
          </p:blipFill>
          <p:spPr>
            <a:xfrm>
              <a:off x="-1859464" y="3564509"/>
              <a:ext cx="1243114" cy="496588"/>
            </a:xfrm>
            <a:prstGeom prst="rect">
              <a:avLst/>
            </a:prstGeom>
          </p:spPr>
        </p:pic>
      </p:grpSp>
      <p:pic>
        <p:nvPicPr>
          <p:cNvPr id="36" name="Picture 35"/>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332985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2" name="TextBox 1"/>
          <p:cNvSpPr txBox="1"/>
          <p:nvPr userDrawn="1"/>
        </p:nvSpPr>
        <p:spPr>
          <a:xfrm>
            <a:off x="1511300" y="2490281"/>
            <a:ext cx="7384645" cy="2492990"/>
          </a:xfrm>
          <a:prstGeom prst="rect">
            <a:avLst/>
          </a:prstGeom>
          <a:noFill/>
        </p:spPr>
        <p:txBody>
          <a:bodyPr wrap="square" rtlCol="0">
            <a:spAutoFit/>
          </a:bodyPr>
          <a:lstStyle/>
          <a:p>
            <a:pPr lvl="0"/>
            <a:r>
              <a:rPr lang="en-GB" sz="1200" dirty="0"/>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1200" dirty="0"/>
              <a:t>The Carbon Trust is a company limited by guarantee and registered in England and Wales under company number 4190230 with its registered office at 4th Floor Dorset House, Stamford Street, London SE1 9NT.</a:t>
            </a:r>
          </a:p>
          <a:p>
            <a:pPr lvl="0"/>
            <a:r>
              <a:rPr lang="en-GB" sz="1200" dirty="0"/>
              <a:t>Published in the UK: 2017.</a:t>
            </a:r>
          </a:p>
          <a:p>
            <a:pPr lvl="0"/>
            <a:r>
              <a:rPr lang="en-GB" sz="1200" dirty="0"/>
              <a:t>© The Carbon Trust 2017. All rights reserved. </a:t>
            </a:r>
          </a:p>
          <a:p>
            <a:pPr marL="0" indent="0">
              <a:buClr>
                <a:schemeClr val="accent4"/>
              </a:buClr>
              <a:buFont typeface="Arial" panose="020B0604020202020204" pitchFamily="34" charset="0"/>
              <a:buNone/>
            </a:pPr>
            <a:endParaRPr lang="en-GB" sz="1200" dirty="0"/>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69538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83F2C61-AC37-4E77-A7C2-B76E08B475DD}" type="slidenum">
              <a:rPr lang="en-GB"/>
              <a:pPr>
                <a:defRPr/>
              </a:pPr>
              <a:t>‹#›</a:t>
            </a:fld>
            <a:endParaRPr lang="en-GB" dirty="0"/>
          </a:p>
        </p:txBody>
      </p:sp>
    </p:spTree>
    <p:extLst>
      <p:ext uri="{BB962C8B-B14F-4D97-AF65-F5344CB8AC3E}">
        <p14:creationId xmlns:p14="http://schemas.microsoft.com/office/powerpoint/2010/main" val="192610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3-24">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0" name="Text Placeholder 16"/>
          <p:cNvSpPr>
            <a:spLocks noGrp="1"/>
          </p:cNvSpPr>
          <p:nvPr>
            <p:ph type="body" sz="quarter" idx="13" hasCustomPrompt="1"/>
          </p:nvPr>
        </p:nvSpPr>
        <p:spPr>
          <a:xfrm>
            <a:off x="1511298" y="1504951"/>
            <a:ext cx="3347135" cy="397592"/>
          </a:xfrm>
          <a:noFill/>
        </p:spPr>
        <p:txBody>
          <a:bodyPr lIns="180000" anchor="ctr">
            <a:noAutofit/>
          </a:bodyPr>
          <a:lstStyle>
            <a:lvl1pPr marL="342900" indent="-342900">
              <a:buClrTx/>
              <a:buFont typeface="+mj-lt"/>
              <a:buAutoNum type="arabicPeriod" startAt="13"/>
              <a:defRPr sz="1800" b="1" baseline="0">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8"/>
            <a:ext cx="3349576" cy="397592"/>
          </a:xfrm>
          <a:solidFill>
            <a:schemeClr val="bg1"/>
          </a:solidFill>
        </p:spPr>
        <p:txBody>
          <a:bodyPr lIns="180000" anchor="ctr">
            <a:noAutofit/>
          </a:bodyPr>
          <a:lstStyle>
            <a:lvl1pPr marL="342900" indent="-342900">
              <a:buClrTx/>
              <a:buFont typeface="+mj-lt"/>
              <a:buAutoNum type="arabicPeriod" startAt="1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80"/>
            <a:ext cx="3349576" cy="397592"/>
          </a:xfrm>
          <a:solidFill>
            <a:schemeClr val="bg1"/>
          </a:solidFill>
        </p:spPr>
        <p:txBody>
          <a:bodyPr lIns="180000" anchor="ctr">
            <a:noAutofit/>
          </a:bodyPr>
          <a:lstStyle>
            <a:lvl1pPr marL="342900" indent="-342900">
              <a:buClrTx/>
              <a:buFont typeface="+mj-lt"/>
              <a:buAutoNum type="arabicPeriod" startAt="1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4"/>
            <a:ext cx="3349576" cy="397592"/>
          </a:xfrm>
          <a:solidFill>
            <a:schemeClr val="bg1"/>
          </a:solidFill>
        </p:spPr>
        <p:txBody>
          <a:bodyPr lIns="180000" anchor="ctr">
            <a:noAutofit/>
          </a:bodyPr>
          <a:lstStyle>
            <a:lvl1pPr marL="342900" indent="-342900">
              <a:buClrTx/>
              <a:buFont typeface="+mj-lt"/>
              <a:buAutoNum type="arabicPeriod" startAt="1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8"/>
            <a:ext cx="3349576" cy="397592"/>
          </a:xfrm>
          <a:solidFill>
            <a:schemeClr val="bg1"/>
          </a:solidFill>
        </p:spPr>
        <p:txBody>
          <a:bodyPr lIns="180000" anchor="ctr">
            <a:noAutofit/>
          </a:bodyPr>
          <a:lstStyle>
            <a:lvl1pPr marL="342900" indent="-342900">
              <a:buClrTx/>
              <a:buFont typeface="+mj-lt"/>
              <a:buAutoNum type="arabicPeriod" startAt="1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2"/>
            <a:ext cx="3349576" cy="397592"/>
          </a:xfrm>
          <a:solidFill>
            <a:schemeClr val="bg1"/>
          </a:solidFill>
        </p:spPr>
        <p:txBody>
          <a:bodyPr lIns="180000" anchor="ctr">
            <a:noAutofit/>
          </a:bodyPr>
          <a:lstStyle>
            <a:lvl1pPr marL="342900" indent="-342900">
              <a:buClrTx/>
              <a:buFont typeface="+mj-lt"/>
              <a:buAutoNum type="arabicPeriod" startAt="1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1"/>
            <a:ext cx="3360381" cy="397592"/>
          </a:xfrm>
          <a:solidFill>
            <a:schemeClr val="bg1"/>
          </a:solidFill>
        </p:spPr>
        <p:txBody>
          <a:bodyPr lIns="180000" anchor="ctr">
            <a:noAutofit/>
          </a:bodyPr>
          <a:lstStyle>
            <a:lvl1pPr marL="342900" indent="-342900">
              <a:buClrTx/>
              <a:buFont typeface="+mj-lt"/>
              <a:buAutoNum type="arabicPeriod" startAt="1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5"/>
            <a:ext cx="3360381" cy="397592"/>
          </a:xfrm>
          <a:solidFill>
            <a:schemeClr val="bg1"/>
          </a:solidFill>
        </p:spPr>
        <p:txBody>
          <a:bodyPr lIns="180000" anchor="ctr">
            <a:noAutofit/>
          </a:bodyPr>
          <a:lstStyle>
            <a:lvl1pPr marL="342900" indent="-342900">
              <a:buClrTx/>
              <a:buFont typeface="+mj-lt"/>
              <a:buAutoNum type="arabicPeriod" startAt="2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2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2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2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2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2555132" y="0"/>
            <a:ext cx="2412459" cy="4176409"/>
            <a:chOff x="-2555132" y="0"/>
            <a:chExt cx="2412459" cy="4176409"/>
          </a:xfrm>
        </p:grpSpPr>
        <p:sp>
          <p:nvSpPr>
            <p:cNvPr id="36" name="Rectangle 35"/>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37" name="Straight Connector 36"/>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8" name="Picture 37"/>
            <p:cNvPicPr>
              <a:picLocks noChangeAspect="1"/>
            </p:cNvPicPr>
            <p:nvPr userDrawn="1"/>
          </p:nvPicPr>
          <p:blipFill>
            <a:blip r:embed="rId3"/>
            <a:stretch>
              <a:fillRect/>
            </a:stretch>
          </p:blipFill>
          <p:spPr>
            <a:xfrm>
              <a:off x="-1859464" y="2253033"/>
              <a:ext cx="1243114" cy="708854"/>
            </a:xfrm>
            <a:prstGeom prst="rect">
              <a:avLst/>
            </a:prstGeom>
          </p:spPr>
        </p:pic>
        <p:pic>
          <p:nvPicPr>
            <p:cNvPr id="39" name="Picture 38"/>
            <p:cNvPicPr>
              <a:picLocks noChangeAspect="1"/>
            </p:cNvPicPr>
            <p:nvPr userDrawn="1"/>
          </p:nvPicPr>
          <p:blipFill>
            <a:blip r:embed="rId4"/>
            <a:stretch>
              <a:fillRect/>
            </a:stretch>
          </p:blipFill>
          <p:spPr>
            <a:xfrm>
              <a:off x="-1859464" y="3564509"/>
              <a:ext cx="1243114" cy="496588"/>
            </a:xfrm>
            <a:prstGeom prst="rect">
              <a:avLst/>
            </a:prstGeom>
          </p:spPr>
        </p:pic>
      </p:grpSp>
      <p:pic>
        <p:nvPicPr>
          <p:cNvPr id="24" name="Picture 2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228322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9" name="Rectangle 18"/>
          <p:cNvSpPr/>
          <p:nvPr userDrawn="1"/>
        </p:nvSpPr>
        <p:spPr>
          <a:xfrm>
            <a:off x="-1" y="1131888"/>
            <a:ext cx="9144001" cy="4011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ACCF86B5-0D16-40C3-A7A7-6BCEAF9BB85F}" type="datetime1">
              <a:rPr lang="en-GB" smtClean="0"/>
              <a:pPr/>
              <a:t>24/07/2024</a:t>
            </a:fld>
            <a:endParaRPr lang="en-GB" dirty="0"/>
          </a:p>
        </p:txBody>
      </p:sp>
      <p:sp>
        <p:nvSpPr>
          <p:cNvPr id="5" name="Footer Placeholder 4"/>
          <p:cNvSpPr>
            <a:spLocks noGrp="1"/>
          </p:cNvSpPr>
          <p:nvPr>
            <p:ph type="ftr" sz="quarter" idx="11"/>
          </p:nvPr>
        </p:nvSpPr>
        <p:spPr>
          <a:xfrm>
            <a:off x="191168" y="4306111"/>
            <a:ext cx="995608" cy="786319"/>
          </a:xfrm>
        </p:spPr>
        <p:txBody>
          <a:bodyPr/>
          <a:lstStyle>
            <a:lvl1pPr>
              <a:defRPr>
                <a:solidFill>
                  <a:schemeClr val="bg1"/>
                </a:solidFill>
              </a:defRPr>
            </a:lvl1pPr>
          </a:lstStyle>
          <a:p>
            <a:endParaRPr lang="en-GB" dirty="0"/>
          </a:p>
        </p:txBody>
      </p:sp>
      <p:sp>
        <p:nvSpPr>
          <p:cNvPr id="21"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3" name="Text Placeholder 7"/>
          <p:cNvSpPr>
            <a:spLocks noGrp="1"/>
          </p:cNvSpPr>
          <p:nvPr>
            <p:ph type="body" sz="quarter" idx="17" hasCustomPrompt="1"/>
          </p:nvPr>
        </p:nvSpPr>
        <p:spPr>
          <a:xfrm>
            <a:off x="1412016" y="1401447"/>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24" name="Straight Connector 23"/>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2"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pic>
        <p:nvPicPr>
          <p:cNvPr id="16" name="Graphic 15">
            <a:extLst>
              <a:ext uri="{FF2B5EF4-FFF2-40B4-BE49-F238E27FC236}">
                <a16:creationId xmlns:a16="http://schemas.microsoft.com/office/drawing/2014/main" id="{E32F821E-D156-2B45-8151-E0C4B9B7A2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spTree>
    <p:extLst>
      <p:ext uri="{BB962C8B-B14F-4D97-AF65-F5344CB8AC3E}">
        <p14:creationId xmlns:p14="http://schemas.microsoft.com/office/powerpoint/2010/main" val="109014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8" name="Rectangle 7"/>
          <p:cNvSpPr/>
          <p:nvPr userDrawn="1"/>
        </p:nvSpPr>
        <p:spPr>
          <a:xfrm>
            <a:off x="1316409" y="-8313"/>
            <a:ext cx="4014347" cy="515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ate Placeholder 4"/>
          <p:cNvSpPr>
            <a:spLocks noGrp="1"/>
          </p:cNvSpPr>
          <p:nvPr>
            <p:ph type="dt" sz="half" idx="10"/>
          </p:nvPr>
        </p:nvSpPr>
        <p:spPr>
          <a:xfrm>
            <a:off x="7092950" y="4869656"/>
            <a:ext cx="1422400" cy="273844"/>
          </a:xfrm>
          <a:prstGeom prst="rect">
            <a:avLst/>
          </a:prstGeom>
        </p:spPr>
        <p:txBody>
          <a:bodyPr/>
          <a:lstStyle>
            <a:lvl1pPr>
              <a:defRPr sz="1200"/>
            </a:lvl1pPr>
          </a:lstStyle>
          <a:p>
            <a:fld id="{3E71BCAC-D239-4C84-8239-C931268F2433}" type="datetime1">
              <a:rPr lang="en-GB" smtClean="0"/>
              <a:pPr/>
              <a:t>24/07/2024</a:t>
            </a:fld>
            <a:endParaRPr lang="en-GB" dirty="0"/>
          </a:p>
        </p:txBody>
      </p:sp>
      <p:sp>
        <p:nvSpPr>
          <p:cNvPr id="9"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11" name="Text Placeholder 7"/>
          <p:cNvSpPr>
            <a:spLocks noGrp="1"/>
          </p:cNvSpPr>
          <p:nvPr>
            <p:ph type="body" sz="quarter" idx="17" hasCustomPrompt="1"/>
          </p:nvPr>
        </p:nvSpPr>
        <p:spPr>
          <a:xfrm>
            <a:off x="1412016" y="1400534"/>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12" name="Straight Connector 11"/>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7"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chemeClr val="tx1"/>
                </a:solidFill>
              </a:defRPr>
            </a:lvl1pPr>
          </a:lstStyle>
          <a:p>
            <a:fld id="{D209C6F7-3311-4A51-91D2-C6AA7AB1F99B}" type="slidenum">
              <a:rPr lang="en-GB" smtClean="0"/>
              <a:pPr/>
              <a:t>‹#›</a:t>
            </a:fld>
            <a:endParaRPr lang="en-GB" dirty="0"/>
          </a:p>
        </p:txBody>
      </p:sp>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70519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8547" y="682568"/>
            <a:ext cx="755795" cy="204280"/>
          </a:xfrm>
          <a:prstGeom prst="rect">
            <a:avLst/>
          </a:prstGeom>
        </p:spPr>
      </p:pic>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2905" y="268174"/>
            <a:ext cx="891263" cy="367434"/>
          </a:xfrm>
          <a:prstGeom prst="rect">
            <a:avLst/>
          </a:prstGeom>
        </p:spPr>
      </p:pic>
    </p:spTree>
    <p:extLst>
      <p:ext uri="{BB962C8B-B14F-4D97-AF65-F5344CB8AC3E}">
        <p14:creationId xmlns:p14="http://schemas.microsoft.com/office/powerpoint/2010/main" val="144758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_graph_tab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6470651"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74F6BEE4-807C-9043-8685-C9B28E792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8E6DFEEF-22A2-91A7-A8D4-D5A8F30567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9162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Column 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9CCE422-929F-5240-B4CF-63481D711D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B2204989-0204-B808-15C9-92105A709A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4193655483"/>
      </p:ext>
    </p:extLst>
  </p:cSld>
  <p:clrMapOvr>
    <a:masterClrMapping/>
  </p:clrMapOvr>
  <p:extLst>
    <p:ext uri="{DCECCB84-F9BA-43D5-87BE-67443E8EF086}">
      <p15:sldGuideLst xmlns:p15="http://schemas.microsoft.com/office/powerpoint/2012/main">
        <p15:guide id="1" pos="122" userDrawn="1">
          <p15:clr>
            <a:srgbClr val="FBAE40"/>
          </p15:clr>
        </p15:guide>
        <p15:guide id="2" orient="horz" pos="176" userDrawn="1">
          <p15:clr>
            <a:srgbClr val="FBAE40"/>
          </p15:clr>
        </p15:guide>
        <p15:guide id="3" orient="horz" pos="445" userDrawn="1">
          <p15:clr>
            <a:srgbClr val="FBAE40"/>
          </p15:clr>
        </p15:guide>
        <p15:guide id="4" pos="56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_table_graph_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49D9941-8979-2744-AA8E-F8D5AAFFA0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0" y="268741"/>
            <a:ext cx="1217535" cy="463823"/>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D69BAB31-EF35-0DBF-8860-55AEC04F1F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1823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663" y="216602"/>
            <a:ext cx="5221287" cy="644010"/>
          </a:xfrm>
          <a:prstGeom prst="rect">
            <a:avLst/>
          </a:prstGeom>
        </p:spPr>
        <p:txBody>
          <a:bodyPr vert="horz" lIns="0" tIns="0" rIns="0" bIns="0" rtlCol="0" anchor="b">
            <a:noAutofit/>
          </a:bodyPr>
          <a:lstStyle/>
          <a:p>
            <a:r>
              <a:rPr lang="en-US" dirty="0"/>
              <a:t>Click to add title</a:t>
            </a:r>
          </a:p>
        </p:txBody>
      </p:sp>
      <p:sp>
        <p:nvSpPr>
          <p:cNvPr id="3" name="Text Placeholder 2"/>
          <p:cNvSpPr>
            <a:spLocks noGrp="1"/>
          </p:cNvSpPr>
          <p:nvPr>
            <p:ph type="body" idx="1"/>
          </p:nvPr>
        </p:nvSpPr>
        <p:spPr>
          <a:xfrm>
            <a:off x="1814513" y="1439693"/>
            <a:ext cx="5221288" cy="20321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08647" y="4349960"/>
            <a:ext cx="1660947" cy="688285"/>
          </a:xfrm>
          <a:prstGeom prst="rect">
            <a:avLst/>
          </a:prstGeom>
        </p:spPr>
        <p:txBody>
          <a:bodyPr vert="horz" lIns="0" tIns="0" rIns="0" bIns="0" rtlCol="0" anchor="b"/>
          <a:lstStyle>
            <a:lvl1pPr algn="l">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8878328" y="4869656"/>
            <a:ext cx="265671" cy="273844"/>
          </a:xfrm>
          <a:prstGeom prst="rect">
            <a:avLst/>
          </a:prstGeom>
        </p:spPr>
        <p:txBody>
          <a:bodyPr vert="horz" lIns="0" tIns="0" rIns="0" bIns="0" rtlCol="0" anchor="ctr"/>
          <a:lstStyle>
            <a:lvl1pPr algn="ctr">
              <a:defRPr sz="1200">
                <a:solidFill>
                  <a:schemeClr val="tx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278090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63" r:id="rId4"/>
    <p:sldLayoutId id="2147483664" r:id="rId5"/>
    <p:sldLayoutId id="2147483665" r:id="rId6"/>
    <p:sldLayoutId id="2147483687" r:id="rId7"/>
    <p:sldLayoutId id="2147483682" r:id="rId8"/>
    <p:sldLayoutId id="2147483688" r:id="rId9"/>
    <p:sldLayoutId id="2147483672" r:id="rId10"/>
    <p:sldLayoutId id="2147483683" r:id="rId11"/>
    <p:sldLayoutId id="2147483666" r:id="rId12"/>
    <p:sldLayoutId id="2147483676" r:id="rId13"/>
    <p:sldLayoutId id="2147483675" r:id="rId14"/>
    <p:sldLayoutId id="2147483677" r:id="rId15"/>
    <p:sldLayoutId id="2147483679" r:id="rId16"/>
    <p:sldLayoutId id="2147483686" r:id="rId17"/>
    <p:sldLayoutId id="2147483678" r:id="rId18"/>
    <p:sldLayoutId id="2147483680" r:id="rId19"/>
    <p:sldLayoutId id="2147483685" r:id="rId20"/>
    <p:sldLayoutId id="2147483689" r:id="rId21"/>
  </p:sldLayoutIdLst>
  <p:hf hdr="0" dt="0"/>
  <p:txStyles>
    <p:titleStyle>
      <a:lvl1pPr algn="l" defTabSz="685800" rtl="0" eaLnBrk="1" latinLnBrk="0" hangingPunct="1">
        <a:lnSpc>
          <a:spcPct val="90000"/>
        </a:lnSpc>
        <a:spcBef>
          <a:spcPct val="0"/>
        </a:spcBef>
        <a:buNone/>
        <a:defRPr sz="3200" b="1" kern="1200">
          <a:solidFill>
            <a:srgbClr val="032F52"/>
          </a:solidFill>
          <a:latin typeface="+mn-lt"/>
          <a:ea typeface="+mj-ea"/>
          <a:cs typeface="+mj-cs"/>
        </a:defRPr>
      </a:lvl1pPr>
    </p:titleStyle>
    <p:body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4" userDrawn="1">
          <p15:clr>
            <a:srgbClr val="F26B43"/>
          </p15:clr>
        </p15:guide>
        <p15:guide id="2" pos="952" userDrawn="1">
          <p15:clr>
            <a:srgbClr val="F26B43"/>
          </p15:clr>
        </p15:guide>
        <p15:guide id="3" pos="4468" userDrawn="1">
          <p15:clr>
            <a:srgbClr val="F26B43"/>
          </p15:clr>
        </p15:guide>
        <p15:guide id="4" pos="3492" userDrawn="1">
          <p15:clr>
            <a:srgbClr val="F26B43"/>
          </p15:clr>
        </p15:guide>
        <p15:guide id="5" orient="horz" pos="2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tl.beis.gov.uk/products" TargetMode="External"/><Relationship Id="rId2" Type="http://schemas.openxmlformats.org/officeDocument/2006/relationships/hyperlink" Target="https://etl.energysecurity.gov.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tl.energysecurity.gov.uk/products" TargetMode="External"/><Relationship Id="rId2" Type="http://schemas.openxmlformats.org/officeDocument/2006/relationships/hyperlink" Target="https://etl.energysecurity.gov.uk/resources/guidance-notes/etl-guidance-note-2-making-product-application-inclusion-energy-technology-list" TargetMode="External"/><Relationship Id="rId1" Type="http://schemas.openxmlformats.org/officeDocument/2006/relationships/slideLayout" Target="../slideLayouts/slideLayout9.xml"/><Relationship Id="rId5" Type="http://schemas.openxmlformats.org/officeDocument/2006/relationships/hyperlink" Target="https://etl.energysecurity.gov.uk/engetl/fox/live/ETL_LOGIN/login" TargetMode="External"/><Relationship Id="rId4" Type="http://schemas.openxmlformats.org/officeDocument/2006/relationships/hyperlink" Target="https://etl.energysecurity.gov.uk/resources/guidance-notes/guidance-note-completing-new-technology-proposa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tl.energysecurity.gov.uk/resources/guidance-notes/manufacturers-guide-get-most-out-your-etl-listing"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mailto:Info@etl.energysecurity.gov.uk" TargetMode="External"/><Relationship Id="rId3" Type="http://schemas.openxmlformats.org/officeDocument/2006/relationships/hyperlink" Target="https://etl.energysecurity.gov.uk/manufacturers" TargetMode="External"/><Relationship Id="rId7" Type="http://schemas.openxmlformats.org/officeDocument/2006/relationships/hyperlink" Target="https://etl.energysecurity.gov.uk/engetl/fox/live/ETL_LOGIN/login" TargetMode="External"/><Relationship Id="rId2" Type="http://schemas.openxmlformats.org/officeDocument/2006/relationships/hyperlink" Target="https://etl.energysecurity.gov.uk/" TargetMode="External"/><Relationship Id="rId1" Type="http://schemas.openxmlformats.org/officeDocument/2006/relationships/slideLayout" Target="../slideLayouts/slideLayout8.xml"/><Relationship Id="rId6" Type="http://schemas.openxmlformats.org/officeDocument/2006/relationships/hyperlink" Target="https://etl.energysecurity.gov.uk/products" TargetMode="External"/><Relationship Id="rId5" Type="http://schemas.openxmlformats.org/officeDocument/2006/relationships/hyperlink" Target="https://etl.energysecurity.gov.uk/purchasers" TargetMode="External"/><Relationship Id="rId4" Type="http://schemas.openxmlformats.org/officeDocument/2006/relationships/hyperlink" Target="https://etl.beis.gov.uk/manufactur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hyperlink" Target="https://etl.energysecurity.gov.uk/products/hand-dryers" TargetMode="External"/><Relationship Id="rId13" Type="http://schemas.openxmlformats.org/officeDocument/2006/relationships/hyperlink" Target="https://etl.beis.gov.uk/products/motors-drives-fans" TargetMode="External"/><Relationship Id="rId18" Type="http://schemas.openxmlformats.org/officeDocument/2006/relationships/hyperlink" Target="https://etl.energysecurity.gov.uk/products/refrigeration-equipment" TargetMode="External"/><Relationship Id="rId3" Type="http://schemas.openxmlformats.org/officeDocument/2006/relationships/hyperlink" Target="https://etl.energysecurity.gov.uk/products/boiler-retrofit-equipment" TargetMode="External"/><Relationship Id="rId21" Type="http://schemas.openxmlformats.org/officeDocument/2006/relationships/hyperlink" Target="https://etl.energysecurity.gov.uk/products/waste-heat-electricity-conversion-equipment" TargetMode="External"/><Relationship Id="rId7" Type="http://schemas.openxmlformats.org/officeDocument/2006/relationships/hyperlink" Target="https://etl.energysecurity.gov.uk/products/energy-storage" TargetMode="External"/><Relationship Id="rId12" Type="http://schemas.openxmlformats.org/officeDocument/2006/relationships/hyperlink" Target="https://etl.energysecurity.gov.uk/products/lighting" TargetMode="External"/><Relationship Id="rId17" Type="http://schemas.openxmlformats.org/officeDocument/2006/relationships/hyperlink" Target="https://etl.energysecurity.gov.uk/products/radiant-warm-air-heaters" TargetMode="External"/><Relationship Id="rId2" Type="http://schemas.openxmlformats.org/officeDocument/2006/relationships/hyperlink" Target="https://etl.energysecurity.gov.uk/products/boiler-equipment" TargetMode="External"/><Relationship Id="rId16" Type="http://schemas.openxmlformats.org/officeDocument/2006/relationships/hyperlink" Target="https://etl.energysecurity.gov.uk/products/professional-foodservice-equipment" TargetMode="External"/><Relationship Id="rId20" Type="http://schemas.openxmlformats.org/officeDocument/2006/relationships/hyperlink" Target="https://etl.energysecurity.gov.uk/products/uninterruptible-power-supplies" TargetMode="External"/><Relationship Id="rId1" Type="http://schemas.openxmlformats.org/officeDocument/2006/relationships/slideLayout" Target="../slideLayouts/slideLayout18.xml"/><Relationship Id="rId6" Type="http://schemas.openxmlformats.org/officeDocument/2006/relationships/hyperlink" Target="https://etl.energysecurity.gov.uk/products/energy-monitoring" TargetMode="External"/><Relationship Id="rId11" Type="http://schemas.openxmlformats.org/officeDocument/2006/relationships/hyperlink" Target="https://etl.energysecurity.gov.uk/products/heating-ventilation-air-conditioning-hvac" TargetMode="External"/><Relationship Id="rId5" Type="http://schemas.openxmlformats.org/officeDocument/2006/relationships/hyperlink" Target="https://etl.energysecurity.gov.uk/products/compressed-air-equipment" TargetMode="External"/><Relationship Id="rId15" Type="http://schemas.openxmlformats.org/officeDocument/2006/relationships/hyperlink" Target="https://etl.energysecurity.gov.uk/products/pipework-insulation" TargetMode="External"/><Relationship Id="rId10" Type="http://schemas.openxmlformats.org/officeDocument/2006/relationships/hyperlink" Target="https://etl.energysecurity.gov.uk/products/heat-recovery-ventilation-units" TargetMode="External"/><Relationship Id="rId19" Type="http://schemas.openxmlformats.org/officeDocument/2006/relationships/hyperlink" Target="https://etl.energysecurity.gov.uk/products/solar-thermal-systems-collectors" TargetMode="External"/><Relationship Id="rId4" Type="http://schemas.openxmlformats.org/officeDocument/2006/relationships/hyperlink" Target="https://etl.energysecurity.gov.uk/products/combined-heat-power-chp" TargetMode="External"/><Relationship Id="rId9" Type="http://schemas.openxmlformats.org/officeDocument/2006/relationships/hyperlink" Target="https://etl.energysecurity.gov.uk/products/heat-pumps" TargetMode="External"/><Relationship Id="rId14" Type="http://schemas.openxmlformats.org/officeDocument/2006/relationships/hyperlink" Target="https://etl.energysecurity.gov.uk/products/motors-drives-fans" TargetMode="External"/><Relationship Id="rId22" Type="http://schemas.openxmlformats.org/officeDocument/2006/relationships/hyperlink" Target="https://etl.energysecurity.gov.uk/products/wastewater-heat-recovery-system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32F52"/>
                </a:solidFill>
              </a:rPr>
              <a:t>Energy Efficient Equipment on the Energy Technology List</a:t>
            </a:r>
            <a:endParaRPr lang="en-GB" dirty="0">
              <a:solidFill>
                <a:srgbClr val="032F52"/>
              </a:solidFill>
            </a:endParaRPr>
          </a:p>
        </p:txBody>
      </p:sp>
      <p:sp>
        <p:nvSpPr>
          <p:cNvPr id="8" name="Subtitle 7"/>
          <p:cNvSpPr>
            <a:spLocks noGrp="1"/>
          </p:cNvSpPr>
          <p:nvPr>
            <p:ph type="subTitle" idx="1"/>
          </p:nvPr>
        </p:nvSpPr>
        <p:spPr/>
        <p:txBody>
          <a:bodyPr/>
          <a:lstStyle/>
          <a:p>
            <a:r>
              <a:rPr lang="en-US" dirty="0">
                <a:solidFill>
                  <a:srgbClr val="333333"/>
                </a:solidFill>
                <a:latin typeface="+mn-lt"/>
              </a:rPr>
              <a:t>A manufacturer´s and supplier´s introduction to the Energy Technology List (ETL)</a:t>
            </a:r>
            <a:br>
              <a:rPr lang="en-US" dirty="0">
                <a:solidFill>
                  <a:srgbClr val="333333"/>
                </a:solidFill>
                <a:latin typeface="+mn-lt"/>
              </a:rPr>
            </a:br>
            <a:endParaRPr lang="en-US" dirty="0">
              <a:solidFill>
                <a:srgbClr val="333333"/>
              </a:solidFill>
              <a:latin typeface="+mn-lt"/>
            </a:endParaRPr>
          </a:p>
        </p:txBody>
      </p:sp>
      <p:sp>
        <p:nvSpPr>
          <p:cNvPr id="3" name="Date Placeholder 2"/>
          <p:cNvSpPr>
            <a:spLocks noGrp="1"/>
          </p:cNvSpPr>
          <p:nvPr>
            <p:ph type="dt" sz="half" idx="10"/>
          </p:nvPr>
        </p:nvSpPr>
        <p:spPr/>
        <p:txBody>
          <a:bodyPr/>
          <a:lstStyle/>
          <a:p>
            <a:r>
              <a:rPr lang="en-GB" dirty="0">
                <a:solidFill>
                  <a:srgbClr val="333333"/>
                </a:solidFill>
              </a:rPr>
              <a:t>January 2024</a:t>
            </a:r>
          </a:p>
        </p:txBody>
      </p:sp>
      <p:pic>
        <p:nvPicPr>
          <p:cNvPr id="5" name="Picture 4" descr="A black background with a black and grey background&#10;&#10;Description automatically generated">
            <a:extLst>
              <a:ext uri="{FF2B5EF4-FFF2-40B4-BE49-F238E27FC236}">
                <a16:creationId xmlns:a16="http://schemas.microsoft.com/office/drawing/2014/main" id="{971B23FA-3408-2EC8-D597-F98773B1B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21138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830460"/>
            <a:ext cx="6718302" cy="3550038"/>
          </a:xfrm>
        </p:spPr>
        <p:txBody>
          <a:bodyPr/>
          <a:lstStyle/>
          <a:p>
            <a:pPr>
              <a:buClr>
                <a:schemeClr val="accent5"/>
              </a:buClr>
            </a:pPr>
            <a:r>
              <a:rPr lang="en-GB" sz="1400" dirty="0"/>
              <a:t>The </a:t>
            </a:r>
            <a:r>
              <a:rPr lang="en-GB" sz="1400" b="1" dirty="0"/>
              <a:t>ETL independent technical team </a:t>
            </a:r>
            <a:r>
              <a:rPr lang="en-GB" sz="1400" dirty="0"/>
              <a:t>review the products against the criteria to demonstrate that the products meet the appropriate criteria requirements.</a:t>
            </a:r>
          </a:p>
          <a:p>
            <a:pPr>
              <a:buClr>
                <a:schemeClr val="accent5"/>
              </a:buClr>
            </a:pPr>
            <a:r>
              <a:rPr lang="en-GB" sz="1400" dirty="0"/>
              <a:t>Different </a:t>
            </a:r>
            <a:r>
              <a:rPr lang="en-GB" sz="1400" b="1" dirty="0"/>
              <a:t>Performance requirements </a:t>
            </a:r>
            <a:r>
              <a:rPr lang="en-GB" sz="1400" dirty="0"/>
              <a:t>are set for each technology. </a:t>
            </a:r>
          </a:p>
          <a:p>
            <a:pPr>
              <a:buClr>
                <a:schemeClr val="accent5"/>
              </a:buClr>
            </a:pPr>
            <a:r>
              <a:rPr lang="en-GB" sz="1400" dirty="0"/>
              <a:t>For most categories manufacturers or suppliers need to test their equipment performance to </a:t>
            </a:r>
            <a:r>
              <a:rPr lang="en-GB" sz="1400" b="1" dirty="0"/>
              <a:t>BS EN standards.</a:t>
            </a:r>
          </a:p>
          <a:p>
            <a:pPr>
              <a:buClr>
                <a:schemeClr val="accent5"/>
              </a:buClr>
            </a:pPr>
            <a:r>
              <a:rPr lang="en-GB" sz="1400" dirty="0"/>
              <a:t>All products must be tested in accordance </a:t>
            </a:r>
            <a:r>
              <a:rPr lang="en-GB" sz="1400" b="1" dirty="0"/>
              <a:t>with the relevant procedures and test conditions.</a:t>
            </a:r>
          </a:p>
          <a:p>
            <a:pPr>
              <a:buClr>
                <a:schemeClr val="accent5"/>
              </a:buClr>
            </a:pPr>
            <a:r>
              <a:rPr lang="en-GB" sz="1400" dirty="0"/>
              <a:t>To see </a:t>
            </a:r>
            <a:r>
              <a:rPr lang="en-GB" sz="1400" b="1" dirty="0"/>
              <a:t>specific requirements for the technology categories</a:t>
            </a:r>
            <a:r>
              <a:rPr lang="en-GB" sz="1400" dirty="0"/>
              <a:t>, please visit the </a:t>
            </a:r>
            <a:r>
              <a:rPr lang="en-GB" sz="1400" dirty="0">
                <a:solidFill>
                  <a:srgbClr val="0070C0"/>
                </a:solidFill>
                <a:hlinkClick r:id="rId2">
                  <a:extLst>
                    <a:ext uri="{A12FA001-AC4F-418D-AE19-62706E023703}">
                      <ahyp:hlinkClr xmlns:ahyp="http://schemas.microsoft.com/office/drawing/2018/hyperlinkcolor" val="tx"/>
                    </a:ext>
                  </a:extLst>
                </a:hlinkClick>
              </a:rPr>
              <a:t>ETL website</a:t>
            </a:r>
            <a:r>
              <a:rPr lang="en-GB" sz="1400" dirty="0">
                <a:solidFill>
                  <a:srgbClr val="0070C0"/>
                </a:solidFill>
                <a:hlinkClick r:id="rId3">
                  <a:extLst>
                    <a:ext uri="{A12FA001-AC4F-418D-AE19-62706E023703}">
                      <ahyp:hlinkClr xmlns:ahyp="http://schemas.microsoft.com/office/drawing/2018/hyperlinkcolor" val="tx"/>
                    </a:ext>
                  </a:extLst>
                </a:hlinkClick>
              </a:rPr>
              <a:t>.</a:t>
            </a:r>
            <a:endParaRPr lang="en-GB" sz="1400" dirty="0">
              <a:solidFill>
                <a:srgbClr val="0070C0"/>
              </a:solidFill>
            </a:endParaRPr>
          </a:p>
          <a:p>
            <a:pPr>
              <a:buClr>
                <a:schemeClr val="accent5"/>
              </a:buClr>
            </a:pPr>
            <a:r>
              <a:rPr lang="en-GB" sz="1400" dirty="0"/>
              <a:t>Where products are assessed as </a:t>
            </a:r>
            <a:r>
              <a:rPr lang="en-GB" sz="1400" b="1" dirty="0"/>
              <a:t>meeting the criteria</a:t>
            </a:r>
            <a:r>
              <a:rPr lang="en-GB" sz="1400" dirty="0"/>
              <a:t>, they are added to the ETL. </a:t>
            </a:r>
            <a:r>
              <a:rPr lang="en-GB" sz="1400" b="1" dirty="0"/>
              <a:t> Products that do not meet the criteria </a:t>
            </a:r>
            <a:r>
              <a:rPr lang="en-GB" sz="1400" dirty="0"/>
              <a:t>(which may be due to a lack of supporting information in the application) are not added to the ETL.</a:t>
            </a:r>
          </a:p>
        </p:txBody>
      </p:sp>
      <p:sp>
        <p:nvSpPr>
          <p:cNvPr id="3" name="Slide Number Placeholder 2"/>
          <p:cNvSpPr>
            <a:spLocks noGrp="1"/>
          </p:cNvSpPr>
          <p:nvPr>
            <p:ph type="sldNum" sz="quarter" idx="12"/>
          </p:nvPr>
        </p:nvSpPr>
        <p:spPr/>
        <p:txBody>
          <a:bodyPr/>
          <a:lstStyle/>
          <a:p>
            <a:fld id="{D209C6F7-3311-4A51-91D2-C6AA7AB1F99B}" type="slidenum">
              <a:rPr lang="en-GB" smtClean="0"/>
              <a:pPr/>
              <a:t>9</a:t>
            </a:fld>
            <a:endParaRPr lang="en-GB" dirty="0"/>
          </a:p>
        </p:txBody>
      </p:sp>
      <p:sp>
        <p:nvSpPr>
          <p:cNvPr id="6" name="Title 5"/>
          <p:cNvSpPr>
            <a:spLocks noGrp="1"/>
          </p:cNvSpPr>
          <p:nvPr>
            <p:ph type="title"/>
          </p:nvPr>
        </p:nvSpPr>
        <p:spPr/>
        <p:txBody>
          <a:bodyPr/>
          <a:lstStyle/>
          <a:p>
            <a:r>
              <a:rPr lang="en-GB" dirty="0"/>
              <a:t>How are products on the ETL assessed?</a:t>
            </a:r>
          </a:p>
        </p:txBody>
      </p:sp>
      <p:sp>
        <p:nvSpPr>
          <p:cNvPr id="7" name="Subtitle 6"/>
          <p:cNvSpPr>
            <a:spLocks noGrp="1"/>
          </p:cNvSpPr>
          <p:nvPr>
            <p:ph type="subTitle" idx="1"/>
          </p:nvPr>
        </p:nvSpPr>
        <p:spPr>
          <a:xfrm>
            <a:off x="1511298" y="1171407"/>
            <a:ext cx="7346246" cy="358764"/>
          </a:xfrm>
        </p:spPr>
        <p:txBody>
          <a:bodyPr/>
          <a:lstStyle/>
          <a:p>
            <a:r>
              <a:rPr lang="en-GB" sz="1600" dirty="0"/>
              <a:t>The ETL has robust, high energy efficiency criteria for each listed technology against which products are assessed</a:t>
            </a:r>
          </a:p>
        </p:txBody>
      </p:sp>
    </p:spTree>
    <p:extLst>
      <p:ext uri="{BB962C8B-B14F-4D97-AF65-F5344CB8AC3E}">
        <p14:creationId xmlns:p14="http://schemas.microsoft.com/office/powerpoint/2010/main" val="218876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10</a:t>
            </a:fld>
            <a:endParaRPr lang="en-GB" dirty="0"/>
          </a:p>
        </p:txBody>
      </p:sp>
      <p:sp>
        <p:nvSpPr>
          <p:cNvPr id="6" name="Title 5"/>
          <p:cNvSpPr>
            <a:spLocks noGrp="1"/>
          </p:cNvSpPr>
          <p:nvPr>
            <p:ph type="title"/>
          </p:nvPr>
        </p:nvSpPr>
        <p:spPr/>
        <p:txBody>
          <a:bodyPr/>
          <a:lstStyle/>
          <a:p>
            <a:r>
              <a:rPr lang="en-GB" sz="2400" dirty="0"/>
              <a:t>What is the application process</a:t>
            </a:r>
            <a:r>
              <a:rPr lang="en-GB" dirty="0"/>
              <a:t>?</a:t>
            </a:r>
          </a:p>
        </p:txBody>
      </p:sp>
      <p:sp>
        <p:nvSpPr>
          <p:cNvPr id="7" name="Subtitle 6"/>
          <p:cNvSpPr>
            <a:spLocks noGrp="1"/>
          </p:cNvSpPr>
          <p:nvPr>
            <p:ph type="subTitle" idx="1"/>
          </p:nvPr>
        </p:nvSpPr>
        <p:spPr>
          <a:xfrm>
            <a:off x="870809" y="1313531"/>
            <a:ext cx="7346246" cy="358764"/>
          </a:xfrm>
        </p:spPr>
        <p:txBody>
          <a:bodyPr/>
          <a:lstStyle/>
          <a:p>
            <a:r>
              <a:rPr lang="en-GB" sz="1600" dirty="0"/>
              <a:t>Three steps to getting listed:</a:t>
            </a:r>
          </a:p>
          <a:p>
            <a:endParaRPr lang="en-GB" sz="1600" dirty="0"/>
          </a:p>
        </p:txBody>
      </p:sp>
      <p:sp>
        <p:nvSpPr>
          <p:cNvPr id="5" name="Content Placeholder 4">
            <a:extLst>
              <a:ext uri="{FF2B5EF4-FFF2-40B4-BE49-F238E27FC236}">
                <a16:creationId xmlns:a16="http://schemas.microsoft.com/office/drawing/2014/main" id="{64432022-4109-DF68-9368-132A71ECDD01}"/>
              </a:ext>
            </a:extLst>
          </p:cNvPr>
          <p:cNvSpPr>
            <a:spLocks noGrp="1"/>
          </p:cNvSpPr>
          <p:nvPr>
            <p:ph idx="17"/>
          </p:nvPr>
        </p:nvSpPr>
        <p:spPr>
          <a:xfrm>
            <a:off x="870809" y="1749006"/>
            <a:ext cx="2161541" cy="2533266"/>
          </a:xfrm>
          <a:ln>
            <a:noFill/>
          </a:ln>
        </p:spPr>
        <p:txBody>
          <a:bodyPr/>
          <a:lstStyle/>
          <a:p>
            <a:pPr marL="0" indent="0">
              <a:buNone/>
            </a:pPr>
            <a:r>
              <a:rPr lang="en-GB" sz="1400" b="1" dirty="0"/>
              <a:t>1. Register your company</a:t>
            </a:r>
          </a:p>
          <a:p>
            <a:r>
              <a:rPr lang="en-GB" sz="1400" dirty="0"/>
              <a:t>Create a user account.</a:t>
            </a:r>
          </a:p>
          <a:p>
            <a:r>
              <a:rPr lang="en-GB" sz="1400" dirty="0"/>
              <a:t>Verify the account creation.</a:t>
            </a:r>
          </a:p>
          <a:p>
            <a:r>
              <a:rPr lang="en-GB" sz="1400" dirty="0"/>
              <a:t>Fill in your company details.</a:t>
            </a:r>
          </a:p>
        </p:txBody>
      </p:sp>
      <p:sp>
        <p:nvSpPr>
          <p:cNvPr id="8" name="Content Placeholder 4">
            <a:extLst>
              <a:ext uri="{FF2B5EF4-FFF2-40B4-BE49-F238E27FC236}">
                <a16:creationId xmlns:a16="http://schemas.microsoft.com/office/drawing/2014/main" id="{3D703717-5BD7-C289-21EC-91E19068BDF0}"/>
              </a:ext>
            </a:extLst>
          </p:cNvPr>
          <p:cNvSpPr txBox="1">
            <a:spLocks/>
          </p:cNvSpPr>
          <p:nvPr/>
        </p:nvSpPr>
        <p:spPr>
          <a:xfrm>
            <a:off x="3223303" y="1749006"/>
            <a:ext cx="2789645" cy="2533266"/>
          </a:xfrm>
          <a:prstGeom prst="rect">
            <a:avLst/>
          </a:prstGeom>
          <a:ln>
            <a:noFill/>
          </a:ln>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b="1" dirty="0"/>
              <a:t>2. Submit your product application</a:t>
            </a:r>
          </a:p>
          <a:p>
            <a:r>
              <a:rPr lang="en-GB" sz="1400" dirty="0">
                <a:latin typeface="+mn-lt"/>
              </a:rPr>
              <a:t>Gather and submit your documentation.*</a:t>
            </a:r>
          </a:p>
          <a:p>
            <a:r>
              <a:rPr lang="en-GB" sz="1400" dirty="0">
                <a:latin typeface="+mn-lt"/>
              </a:rPr>
              <a:t>We’ll carry out completeness checks.</a:t>
            </a:r>
          </a:p>
          <a:p>
            <a:r>
              <a:rPr lang="en-GB" sz="1400" dirty="0">
                <a:latin typeface="+mn-lt"/>
              </a:rPr>
              <a:t>Technical evaluation is undertaken.</a:t>
            </a:r>
            <a:r>
              <a:rPr lang="en-GB" sz="1400" dirty="0">
                <a:solidFill>
                  <a:srgbClr val="000000"/>
                </a:solidFill>
                <a:latin typeface="+mn-lt"/>
              </a:rPr>
              <a:t>**</a:t>
            </a:r>
          </a:p>
          <a:p>
            <a:endParaRPr lang="en-GB" sz="1400" dirty="0">
              <a:solidFill>
                <a:srgbClr val="000000"/>
              </a:solidFill>
              <a:latin typeface="Segoe UI" panose="020B0502040204020203" pitchFamily="34" charset="0"/>
            </a:endParaRPr>
          </a:p>
          <a:p>
            <a:endParaRPr lang="en-GB" sz="1400" dirty="0"/>
          </a:p>
        </p:txBody>
      </p:sp>
      <p:sp>
        <p:nvSpPr>
          <p:cNvPr id="9" name="Content Placeholder 4">
            <a:extLst>
              <a:ext uri="{FF2B5EF4-FFF2-40B4-BE49-F238E27FC236}">
                <a16:creationId xmlns:a16="http://schemas.microsoft.com/office/drawing/2014/main" id="{369534AF-3CEB-BA7B-608D-70A60120EE21}"/>
              </a:ext>
            </a:extLst>
          </p:cNvPr>
          <p:cNvSpPr txBox="1">
            <a:spLocks/>
          </p:cNvSpPr>
          <p:nvPr/>
        </p:nvSpPr>
        <p:spPr>
          <a:xfrm>
            <a:off x="6182365" y="1749006"/>
            <a:ext cx="2161541" cy="2533266"/>
          </a:xfrm>
          <a:prstGeom prst="rect">
            <a:avLst/>
          </a:prstGeom>
          <a:ln>
            <a:noFill/>
          </a:ln>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b="1" dirty="0"/>
              <a:t>3. Products added to the ETL</a:t>
            </a:r>
          </a:p>
          <a:p>
            <a:r>
              <a:rPr lang="en-GB" sz="1400" dirty="0">
                <a:latin typeface="+mn-lt"/>
              </a:rPr>
              <a:t>Product decision communicated.***</a:t>
            </a:r>
          </a:p>
          <a:p>
            <a:r>
              <a:rPr lang="en-GB" sz="1400" dirty="0">
                <a:latin typeface="+mn-lt"/>
              </a:rPr>
              <a:t>Product added to the ETL within 24 hours following approval.</a:t>
            </a:r>
          </a:p>
          <a:p>
            <a:r>
              <a:rPr lang="en-GB" sz="1400" dirty="0">
                <a:latin typeface="+mn-lt"/>
              </a:rPr>
              <a:t>Announce your accreditation and use the ETL mark.</a:t>
            </a:r>
          </a:p>
        </p:txBody>
      </p:sp>
      <p:sp>
        <p:nvSpPr>
          <p:cNvPr id="10" name="Subtitle 6">
            <a:extLst>
              <a:ext uri="{FF2B5EF4-FFF2-40B4-BE49-F238E27FC236}">
                <a16:creationId xmlns:a16="http://schemas.microsoft.com/office/drawing/2014/main" id="{FBE34D5F-BD73-34DE-DD8E-F431D9311E3A}"/>
              </a:ext>
            </a:extLst>
          </p:cNvPr>
          <p:cNvSpPr txBox="1">
            <a:spLocks/>
          </p:cNvSpPr>
          <p:nvPr/>
        </p:nvSpPr>
        <p:spPr>
          <a:xfrm>
            <a:off x="880799" y="3930908"/>
            <a:ext cx="7792964" cy="938748"/>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chemeClr val="accent4"/>
              </a:buClr>
              <a:buFont typeface="Arial" panose="020B0604020202020204" pitchFamily="34" charset="0"/>
              <a:buNone/>
              <a:defRPr sz="2000" b="1" kern="1200">
                <a:solidFill>
                  <a:srgbClr val="333333"/>
                </a:solidFill>
                <a:latin typeface="Calibri" charset="0"/>
                <a:ea typeface="Calibri" charset="0"/>
                <a:cs typeface="Calibri" charset="0"/>
              </a:defRPr>
            </a:lvl1pPr>
            <a:lvl2pPr marL="342900" indent="0" algn="ctr" defTabSz="685800" rtl="0" eaLnBrk="1" latinLnBrk="0" hangingPunct="1">
              <a:lnSpc>
                <a:spcPct val="90000"/>
              </a:lnSpc>
              <a:spcBef>
                <a:spcPts val="375"/>
              </a:spcBef>
              <a:buClr>
                <a:schemeClr val="accent4"/>
              </a:buClr>
              <a:buFont typeface="Arial" panose="020B0604020202020204" pitchFamily="34" charset="0"/>
              <a:buNone/>
              <a:tabLst>
                <a:tab pos="447675" algn="l"/>
              </a:tabLst>
              <a:defRPr sz="1500" kern="1200">
                <a:solidFill>
                  <a:srgbClr val="333333"/>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Clr>
                <a:schemeClr val="accent4"/>
              </a:buClr>
              <a:buFont typeface="Arial" panose="020B0604020202020204" pitchFamily="34" charset="0"/>
              <a:buNone/>
              <a:defRPr sz="1350" kern="1200">
                <a:solidFill>
                  <a:srgbClr val="333333"/>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rgbClr val="333333"/>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sz="1200" dirty="0">
                <a:latin typeface="+mn-lt"/>
              </a:rPr>
              <a:t>*</a:t>
            </a:r>
            <a:r>
              <a:rPr lang="en-GB" sz="1200" dirty="0">
                <a:solidFill>
                  <a:srgbClr val="000000"/>
                </a:solidFill>
                <a:latin typeface="+mn-lt"/>
              </a:rPr>
              <a:t>Documents you need to submit</a:t>
            </a:r>
            <a:r>
              <a:rPr lang="en-GB" sz="1200" b="0" dirty="0">
                <a:solidFill>
                  <a:srgbClr val="000000"/>
                </a:solidFill>
                <a:latin typeface="+mn-lt"/>
              </a:rPr>
              <a:t>: 1. Application checklist 2. Technical specification 3. ISO 9001 Quality Management System certification 4. Declaration of conformity 5. Test report.</a:t>
            </a:r>
          </a:p>
          <a:p>
            <a:pPr>
              <a:lnSpc>
                <a:spcPct val="100000"/>
              </a:lnSpc>
            </a:pPr>
            <a:r>
              <a:rPr lang="en-GB" sz="1200" dirty="0">
                <a:solidFill>
                  <a:srgbClr val="000000"/>
                </a:solidFill>
                <a:latin typeface="+mn-lt"/>
              </a:rPr>
              <a:t>**Additional product informatio</a:t>
            </a:r>
            <a:r>
              <a:rPr lang="en-GB" sz="1200" b="0" dirty="0">
                <a:solidFill>
                  <a:srgbClr val="000000"/>
                </a:solidFill>
                <a:latin typeface="+mn-lt"/>
              </a:rPr>
              <a:t>n may be requested via email and be supplied within 30 days.</a:t>
            </a:r>
          </a:p>
          <a:p>
            <a:pPr>
              <a:lnSpc>
                <a:spcPct val="100000"/>
              </a:lnSpc>
            </a:pPr>
            <a:r>
              <a:rPr lang="en-GB" sz="1200" dirty="0">
                <a:solidFill>
                  <a:srgbClr val="000000"/>
                </a:solidFill>
                <a:latin typeface="+mn-lt"/>
              </a:rPr>
              <a:t>***If a product is rejected</a:t>
            </a:r>
            <a:r>
              <a:rPr lang="en-GB" sz="1200" b="0" dirty="0">
                <a:solidFill>
                  <a:srgbClr val="000000"/>
                </a:solidFill>
                <a:latin typeface="+mn-lt"/>
              </a:rPr>
              <a:t>, the applicant receives further information via the portal and can reapply.</a:t>
            </a:r>
          </a:p>
          <a:p>
            <a:endParaRPr lang="en-GB" sz="1200" dirty="0">
              <a:latin typeface="+mn-lt"/>
            </a:endParaRPr>
          </a:p>
          <a:p>
            <a:endParaRPr lang="en-GB" sz="1600" dirty="0"/>
          </a:p>
        </p:txBody>
      </p:sp>
    </p:spTree>
    <p:extLst>
      <p:ext uri="{BB962C8B-B14F-4D97-AF65-F5344CB8AC3E}">
        <p14:creationId xmlns:p14="http://schemas.microsoft.com/office/powerpoint/2010/main" val="131435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11</a:t>
            </a:fld>
            <a:endParaRPr lang="en-GB" dirty="0"/>
          </a:p>
        </p:txBody>
      </p:sp>
      <p:sp>
        <p:nvSpPr>
          <p:cNvPr id="6" name="Title 5"/>
          <p:cNvSpPr>
            <a:spLocks noGrp="1"/>
          </p:cNvSpPr>
          <p:nvPr>
            <p:ph type="title"/>
          </p:nvPr>
        </p:nvSpPr>
        <p:spPr>
          <a:xfrm>
            <a:off x="1511299" y="321702"/>
            <a:ext cx="6527801" cy="644010"/>
          </a:xfrm>
        </p:spPr>
        <p:txBody>
          <a:bodyPr/>
          <a:lstStyle/>
          <a:p>
            <a:r>
              <a:rPr lang="en-GB" dirty="0"/>
              <a:t>Useful sources of information for making an application</a:t>
            </a:r>
          </a:p>
        </p:txBody>
      </p:sp>
      <p:sp>
        <p:nvSpPr>
          <p:cNvPr id="7" name="Rectangle 6"/>
          <p:cNvSpPr/>
          <p:nvPr/>
        </p:nvSpPr>
        <p:spPr>
          <a:xfrm>
            <a:off x="1511299" y="1317595"/>
            <a:ext cx="6687822" cy="2812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dirty="0"/>
              <a:t>Please click on the following hyperlinks for additional information for making an application:</a:t>
            </a:r>
          </a:p>
        </p:txBody>
      </p:sp>
      <p:sp>
        <p:nvSpPr>
          <p:cNvPr id="8" name="Rectangle 7"/>
          <p:cNvSpPr/>
          <p:nvPr/>
        </p:nvSpPr>
        <p:spPr>
          <a:xfrm>
            <a:off x="1615440" y="2084964"/>
            <a:ext cx="3204000" cy="830997"/>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bg1"/>
                </a:solidFill>
                <a:hlinkClick r:id="rId2">
                  <a:extLst>
                    <a:ext uri="{A12FA001-AC4F-418D-AE19-62706E023703}">
                      <ahyp:hlinkClr xmlns:ahyp="http://schemas.microsoft.com/office/drawing/2018/hyperlinkcolor" val="tx"/>
                    </a:ext>
                  </a:extLst>
                </a:hlinkClick>
              </a:rPr>
              <a:t>Guidance note on making a product application</a:t>
            </a:r>
            <a:endParaRPr lang="en-GB" sz="1400" dirty="0">
              <a:solidFill>
                <a:schemeClr val="bg1"/>
              </a:solidFill>
            </a:endParaRPr>
          </a:p>
        </p:txBody>
      </p:sp>
      <p:sp>
        <p:nvSpPr>
          <p:cNvPr id="10" name="TextBox 9"/>
          <p:cNvSpPr txBox="1"/>
          <p:nvPr/>
        </p:nvSpPr>
        <p:spPr>
          <a:xfrm>
            <a:off x="4923581" y="3087340"/>
            <a:ext cx="32040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buClr>
                <a:schemeClr val="accent4"/>
              </a:buClr>
            </a:pPr>
            <a:r>
              <a:rPr lang="en-GB" sz="1600" b="1" u="sng" dirty="0">
                <a:solidFill>
                  <a:schemeClr val="bg1"/>
                </a:solidFill>
                <a:hlinkClick r:id="rId3">
                  <a:extLst>
                    <a:ext uri="{A12FA001-AC4F-418D-AE19-62706E023703}">
                      <ahyp:hlinkClr xmlns:ahyp="http://schemas.microsoft.com/office/drawing/2018/hyperlinkcolor" val="tx"/>
                    </a:ext>
                  </a:extLst>
                </a:hlinkClick>
              </a:rPr>
              <a:t>Criteria for listed ETL technologies</a:t>
            </a:r>
            <a:endParaRPr lang="en-GB" sz="1600" b="1" u="sng" dirty="0">
              <a:solidFill>
                <a:schemeClr val="bg1"/>
              </a:solidFill>
            </a:endParaRPr>
          </a:p>
          <a:p>
            <a:pPr algn="ctr">
              <a:buClr>
                <a:schemeClr val="accent4"/>
              </a:buClr>
            </a:pPr>
            <a:endParaRPr lang="en-GB" sz="1600" b="1" dirty="0"/>
          </a:p>
        </p:txBody>
      </p:sp>
      <p:sp>
        <p:nvSpPr>
          <p:cNvPr id="11" name="TextBox 10"/>
          <p:cNvSpPr txBox="1"/>
          <p:nvPr/>
        </p:nvSpPr>
        <p:spPr>
          <a:xfrm>
            <a:off x="1615440" y="3087341"/>
            <a:ext cx="3204000" cy="584775"/>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fontAlgn="base"/>
            <a:r>
              <a:rPr lang="en-GB" sz="1600" b="1" i="0" dirty="0">
                <a:solidFill>
                  <a:schemeClr val="bg1"/>
                </a:solidFill>
                <a:effectLst/>
                <a:latin typeface="Overpass"/>
                <a:hlinkClick r:id="rId4">
                  <a:extLst>
                    <a:ext uri="{A12FA001-AC4F-418D-AE19-62706E023703}">
                      <ahyp:hlinkClr xmlns:ahyp="http://schemas.microsoft.com/office/drawing/2018/hyperlinkcolor" val="tx"/>
                    </a:ext>
                  </a:extLst>
                </a:hlinkClick>
              </a:rPr>
              <a:t>Guidance note for completing a New Technology Proposal</a:t>
            </a:r>
            <a:endParaRPr lang="en-GB" sz="1600" b="1" i="0" dirty="0">
              <a:solidFill>
                <a:schemeClr val="bg1"/>
              </a:solidFill>
              <a:effectLst/>
              <a:latin typeface="Overpass"/>
            </a:endParaRPr>
          </a:p>
        </p:txBody>
      </p:sp>
      <p:sp>
        <p:nvSpPr>
          <p:cNvPr id="12" name="TextBox 11"/>
          <p:cNvSpPr txBox="1"/>
          <p:nvPr/>
        </p:nvSpPr>
        <p:spPr>
          <a:xfrm>
            <a:off x="4923581" y="2084965"/>
            <a:ext cx="3204000" cy="830997"/>
          </a:xfrm>
          <a:prstGeom prst="rect">
            <a:avLst/>
          </a:prstGeom>
          <a:solidFill>
            <a:srgbClr val="005D7E"/>
          </a:solidFill>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buClr>
                <a:schemeClr val="accent4"/>
              </a:buClr>
            </a:pPr>
            <a:r>
              <a:rPr lang="en-GB" sz="1600" b="1" dirty="0">
                <a:solidFill>
                  <a:schemeClr val="bg1"/>
                </a:solidFill>
              </a:rPr>
              <a:t>Manufacturer Portal</a:t>
            </a:r>
          </a:p>
          <a:p>
            <a:pPr algn="ctr">
              <a:buClr>
                <a:schemeClr val="accent4"/>
              </a:buClr>
            </a:pPr>
            <a:r>
              <a:rPr lang="en-GB" sz="1600" b="1" dirty="0">
                <a:solidFill>
                  <a:schemeClr val="bg1"/>
                </a:solidFill>
                <a:hlinkClick r:id="rId5">
                  <a:extLst>
                    <a:ext uri="{A12FA001-AC4F-418D-AE19-62706E023703}">
                      <ahyp:hlinkClr xmlns:ahyp="http://schemas.microsoft.com/office/drawing/2018/hyperlinkcolor" val="tx"/>
                    </a:ext>
                  </a:extLst>
                </a:hlinkClick>
              </a:rPr>
              <a:t>Registration and Login</a:t>
            </a:r>
            <a:endParaRPr lang="en-GB" sz="1600" b="1" dirty="0">
              <a:solidFill>
                <a:schemeClr val="bg1"/>
              </a:solidFill>
            </a:endParaRPr>
          </a:p>
          <a:p>
            <a:pPr algn="ctr">
              <a:buClr>
                <a:schemeClr val="accent4"/>
              </a:buClr>
            </a:pPr>
            <a:endParaRPr lang="en-GB" sz="1600" b="1" dirty="0">
              <a:solidFill>
                <a:srgbClr val="693A77"/>
              </a:solidFill>
            </a:endParaRPr>
          </a:p>
        </p:txBody>
      </p:sp>
    </p:spTree>
    <p:extLst>
      <p:ext uri="{BB962C8B-B14F-4D97-AF65-F5344CB8AC3E}">
        <p14:creationId xmlns:p14="http://schemas.microsoft.com/office/powerpoint/2010/main" val="13934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12</a:t>
            </a:fld>
            <a:endParaRPr lang="en-GB" dirty="0"/>
          </a:p>
        </p:txBody>
      </p:sp>
      <p:sp>
        <p:nvSpPr>
          <p:cNvPr id="6" name="Title 5"/>
          <p:cNvSpPr>
            <a:spLocks noGrp="1"/>
          </p:cNvSpPr>
          <p:nvPr>
            <p:ph type="title"/>
          </p:nvPr>
        </p:nvSpPr>
        <p:spPr>
          <a:xfrm>
            <a:off x="1511299" y="311192"/>
            <a:ext cx="6489701" cy="644010"/>
          </a:xfrm>
        </p:spPr>
        <p:txBody>
          <a:bodyPr/>
          <a:lstStyle/>
          <a:p>
            <a:r>
              <a:rPr lang="en-GB" dirty="0"/>
              <a:t>Is there a way to show that a product is listed on the ETL?</a:t>
            </a:r>
          </a:p>
        </p:txBody>
      </p:sp>
      <p:sp>
        <p:nvSpPr>
          <p:cNvPr id="12" name="TextBox 11"/>
          <p:cNvSpPr txBox="1"/>
          <p:nvPr/>
        </p:nvSpPr>
        <p:spPr>
          <a:xfrm>
            <a:off x="1442589" y="1430330"/>
            <a:ext cx="6923711" cy="3321166"/>
          </a:xfrm>
          <a:prstGeom prst="rect">
            <a:avLst/>
          </a:prstGeom>
          <a:noFill/>
        </p:spPr>
        <p:txBody>
          <a:bodyPr wrap="square" rtlCol="0">
            <a:spAutoFit/>
          </a:bodyPr>
          <a:lstStyle/>
          <a:p>
            <a:pPr>
              <a:lnSpc>
                <a:spcPct val="107000"/>
              </a:lnSpc>
              <a:spcAft>
                <a:spcPts val="800"/>
              </a:spcAft>
            </a:pPr>
            <a:r>
              <a:rPr lang="en-GB" sz="1600" b="1" dirty="0">
                <a:solidFill>
                  <a:srgbClr val="333333"/>
                </a:solidFill>
                <a:latin typeface="Calibri" charset="0"/>
                <a:cs typeface="Calibri" charset="0"/>
              </a:rPr>
              <a:t>Using the ETL mark with your products</a:t>
            </a:r>
            <a:endParaRPr lang="en-GB" sz="1600" dirty="0">
              <a:solidFill>
                <a:srgbClr val="333333"/>
              </a:solidFill>
            </a:endParaRPr>
          </a:p>
          <a:p>
            <a:pPr>
              <a:lnSpc>
                <a:spcPct val="107000"/>
              </a:lnSpc>
              <a:spcAft>
                <a:spcPts val="800"/>
              </a:spcAft>
            </a:pPr>
            <a:r>
              <a:rPr lang="en-GB" sz="1600" dirty="0">
                <a:solidFill>
                  <a:srgbClr val="333333"/>
                </a:solidFill>
              </a:rPr>
              <a:t>If your product is listed on the ETL, you can use the </a:t>
            </a:r>
            <a:r>
              <a:rPr lang="en-GB" sz="1600" b="1" dirty="0">
                <a:solidFill>
                  <a:srgbClr val="333333"/>
                </a:solidFill>
              </a:rPr>
              <a:t>ETL brand mark </a:t>
            </a:r>
            <a:r>
              <a:rPr lang="en-GB" sz="1600" dirty="0">
                <a:solidFill>
                  <a:srgbClr val="333333"/>
                </a:solidFill>
              </a:rPr>
              <a:t>to promote your ETL accreditation when marketing your products on your marketing materials, website and social media channels. </a:t>
            </a:r>
          </a:p>
          <a:p>
            <a:pPr>
              <a:buClr>
                <a:schemeClr val="accent4"/>
              </a:buClr>
            </a:pPr>
            <a:r>
              <a:rPr lang="en-GB" sz="1600" dirty="0">
                <a:solidFill>
                  <a:srgbClr val="333333"/>
                </a:solidFill>
              </a:rPr>
              <a:t>Please visit the </a:t>
            </a:r>
            <a:r>
              <a:rPr lang="en-GB" sz="1600" b="1" dirty="0">
                <a:solidFill>
                  <a:srgbClr val="333333"/>
                </a:solidFill>
              </a:rPr>
              <a:t>Manufacturer’s guide: get the most out of your ETL listing </a:t>
            </a:r>
            <a:r>
              <a:rPr lang="en-GB" sz="1600" dirty="0">
                <a:solidFill>
                  <a:srgbClr val="333333"/>
                </a:solidFill>
              </a:rPr>
              <a:t>on the ETL website </a:t>
            </a:r>
            <a:r>
              <a:rPr lang="en-GB" sz="1600" u="sng" dirty="0">
                <a:solidFill>
                  <a:srgbClr val="333333"/>
                </a:solidFill>
                <a:hlinkClick r:id="rId2"/>
              </a:rPr>
              <a:t>here</a:t>
            </a:r>
            <a:r>
              <a:rPr lang="en-GB" sz="1600" dirty="0">
                <a:solidFill>
                  <a:srgbClr val="333333"/>
                </a:solidFill>
              </a:rPr>
              <a:t> where you can download the ETL brand mark and view the usage guidelines. </a:t>
            </a:r>
          </a:p>
          <a:p>
            <a:pPr>
              <a:buClr>
                <a:schemeClr val="accent4"/>
              </a:buClr>
            </a:pPr>
            <a:endParaRPr lang="en-GB" sz="1600" dirty="0">
              <a:solidFill>
                <a:srgbClr val="333333"/>
              </a:solidFill>
            </a:endParaRPr>
          </a:p>
          <a:p>
            <a:pPr>
              <a:buClr>
                <a:schemeClr val="accent4"/>
              </a:buClr>
            </a:pPr>
            <a:r>
              <a:rPr lang="en-GB" sz="1600" dirty="0">
                <a:solidFill>
                  <a:srgbClr val="333333"/>
                </a:solidFill>
              </a:rPr>
              <a:t>This guide also includes some messaging you can adapt for your website, and on social media, to promote your product listing on your own channels.</a:t>
            </a:r>
          </a:p>
          <a:p>
            <a:pPr>
              <a:buClr>
                <a:schemeClr val="accent4"/>
              </a:buClr>
            </a:pPr>
            <a:endParaRPr lang="en-GB" sz="1600" u="sng" dirty="0">
              <a:solidFill>
                <a:srgbClr val="333333"/>
              </a:solidFill>
            </a:endParaRPr>
          </a:p>
          <a:p>
            <a:pPr>
              <a:buClr>
                <a:schemeClr val="accent4"/>
              </a:buClr>
            </a:pPr>
            <a:endParaRPr lang="en-GB" sz="1600" u="sng" dirty="0">
              <a:solidFill>
                <a:srgbClr val="333333"/>
              </a:solidFill>
            </a:endParaRPr>
          </a:p>
        </p:txBody>
      </p:sp>
    </p:spTree>
    <p:extLst>
      <p:ext uri="{BB962C8B-B14F-4D97-AF65-F5344CB8AC3E}">
        <p14:creationId xmlns:p14="http://schemas.microsoft.com/office/powerpoint/2010/main" val="392103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t>4</a:t>
            </a:r>
          </a:p>
        </p:txBody>
      </p:sp>
      <p:sp>
        <p:nvSpPr>
          <p:cNvPr id="5" name="Text Placeholder 4"/>
          <p:cNvSpPr>
            <a:spLocks noGrp="1"/>
          </p:cNvSpPr>
          <p:nvPr>
            <p:ph type="body" sz="quarter" idx="18"/>
          </p:nvPr>
        </p:nvSpPr>
        <p:spPr>
          <a:xfrm>
            <a:off x="1508971" y="3132788"/>
            <a:ext cx="6916859" cy="734205"/>
          </a:xfrm>
        </p:spPr>
        <p:txBody>
          <a:bodyPr/>
          <a:lstStyle/>
          <a:p>
            <a:r>
              <a:rPr lang="en-GB" sz="2400" b="1" dirty="0"/>
              <a:t>Ideas for communicating energy efficiency </a:t>
            </a:r>
          </a:p>
          <a:p>
            <a:r>
              <a:rPr lang="en-GB" sz="2400" b="1" dirty="0"/>
              <a:t>to customers</a:t>
            </a:r>
          </a:p>
        </p:txBody>
      </p:sp>
      <p:sp>
        <p:nvSpPr>
          <p:cNvPr id="6" name="Slide Number Placeholder 5"/>
          <p:cNvSpPr>
            <a:spLocks noGrp="1"/>
          </p:cNvSpPr>
          <p:nvPr>
            <p:ph type="sldNum" sz="quarter" idx="12"/>
          </p:nvPr>
        </p:nvSpPr>
        <p:spPr/>
        <p:txBody>
          <a:bodyPr/>
          <a:lstStyle/>
          <a:p>
            <a:fld id="{D209C6F7-3311-4A51-91D2-C6AA7AB1F99B}" type="slidenum">
              <a:rPr lang="en-GB" smtClean="0"/>
              <a:pPr/>
              <a:t>13</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7346"/>
          <a:stretch/>
        </p:blipFill>
        <p:spPr>
          <a:xfrm>
            <a:off x="6973824" y="1135140"/>
            <a:ext cx="2170176" cy="4024379"/>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41616792-579C-74BF-EAC0-33376D796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320454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9" y="1672915"/>
            <a:ext cx="6802384" cy="3381755"/>
          </a:xfrm>
        </p:spPr>
        <p:txBody>
          <a:bodyPr/>
          <a:lstStyle/>
          <a:p>
            <a:pPr marL="0" indent="0">
              <a:spcBef>
                <a:spcPts val="500"/>
              </a:spcBef>
              <a:buNone/>
            </a:pPr>
            <a:endParaRPr lang="en-GB" sz="1600" b="1" dirty="0">
              <a:latin typeface="+mn-lt"/>
            </a:endParaRPr>
          </a:p>
          <a:p>
            <a:pPr marL="0" indent="0">
              <a:spcBef>
                <a:spcPts val="500"/>
              </a:spcBef>
              <a:buNone/>
            </a:pPr>
            <a:r>
              <a:rPr lang="en-GB" sz="1400" b="1" dirty="0">
                <a:latin typeface="+mn-lt"/>
              </a:rPr>
              <a:t>Communicating energy efficiency benefits to customers:</a:t>
            </a:r>
          </a:p>
          <a:p>
            <a:pPr>
              <a:spcBef>
                <a:spcPts val="500"/>
              </a:spcBef>
            </a:pPr>
            <a:r>
              <a:rPr lang="en-GB" sz="1400" b="1" dirty="0">
                <a:latin typeface="+mn-lt"/>
              </a:rPr>
              <a:t>Highlight energy savings </a:t>
            </a:r>
            <a:r>
              <a:rPr lang="en-GB" sz="1400" dirty="0">
                <a:latin typeface="+mn-lt"/>
              </a:rPr>
              <a:t>– when discussing product options with customers, it’s important to ensure customers are aware of the additional energy bill savings from choosing energy efficient equipment. Providing data on likely returns from lower energy consumption can help  build a strong business case to support additional investment.</a:t>
            </a:r>
          </a:p>
          <a:p>
            <a:pPr>
              <a:spcBef>
                <a:spcPts val="500"/>
              </a:spcBef>
            </a:pPr>
            <a:r>
              <a:rPr lang="en-GB" sz="1400" b="1" dirty="0">
                <a:latin typeface="+mn-lt"/>
              </a:rPr>
              <a:t>Tap into environmental benefits </a:t>
            </a:r>
            <a:r>
              <a:rPr lang="en-GB" sz="1400" dirty="0">
                <a:latin typeface="+mn-lt"/>
              </a:rPr>
              <a:t>–</a:t>
            </a:r>
            <a:r>
              <a:rPr lang="en-GB" sz="1400" dirty="0">
                <a:solidFill>
                  <a:srgbClr val="1C1917"/>
                </a:solidFill>
                <a:latin typeface="+mn-lt"/>
              </a:rPr>
              <a:t>f</a:t>
            </a:r>
            <a:r>
              <a:rPr lang="en-GB" sz="1400" b="0" i="0" dirty="0">
                <a:solidFill>
                  <a:srgbClr val="1C1917"/>
                </a:solidFill>
                <a:effectLst/>
                <a:latin typeface="+mn-lt"/>
              </a:rPr>
              <a:t>or customers focused on corporate social responsibility efforts, quantify the greenhouse gas emission reductions from using less energy. Connect how their purchase can directly support sustainability initiatives and progress toward carbon footprint reduction goals.</a:t>
            </a:r>
          </a:p>
          <a:p>
            <a:pPr>
              <a:spcBef>
                <a:spcPts val="500"/>
              </a:spcBef>
            </a:pPr>
            <a:r>
              <a:rPr lang="en-GB" sz="1400" b="1" i="0" dirty="0">
                <a:solidFill>
                  <a:srgbClr val="1C1917"/>
                </a:solidFill>
                <a:effectLst/>
                <a:latin typeface="+mn-lt"/>
              </a:rPr>
              <a:t>Link </a:t>
            </a:r>
            <a:r>
              <a:rPr lang="en-GB" sz="1400" b="1" dirty="0">
                <a:solidFill>
                  <a:srgbClr val="1C1917"/>
                </a:solidFill>
                <a:latin typeface="+mn-lt"/>
              </a:rPr>
              <a:t>e</a:t>
            </a:r>
            <a:r>
              <a:rPr lang="en-GB" sz="1400" b="1" i="0" dirty="0">
                <a:solidFill>
                  <a:srgbClr val="1C1917"/>
                </a:solidFill>
                <a:effectLst/>
                <a:latin typeface="+mn-lt"/>
              </a:rPr>
              <a:t>fficiency gains to </a:t>
            </a:r>
            <a:r>
              <a:rPr lang="en-GB" sz="1400" b="1" dirty="0">
                <a:latin typeface="+mn-lt"/>
              </a:rPr>
              <a:t>other equipment benefits </a:t>
            </a:r>
            <a:r>
              <a:rPr lang="en-GB" sz="1400" dirty="0">
                <a:latin typeface="+mn-lt"/>
              </a:rPr>
              <a:t>–</a:t>
            </a:r>
            <a:r>
              <a:rPr lang="en-GB" sz="1400" dirty="0">
                <a:solidFill>
                  <a:srgbClr val="1C1917"/>
                </a:solidFill>
                <a:latin typeface="+mn-lt"/>
              </a:rPr>
              <a:t> for example, explain how energy efficient lighting, motors, and machinery can boost productivity, safety, output quality, and equipment lifespan through better performance. Also, help them tie efficiency to key metrics like increasing operator accuracy or reducing product spoilage.</a:t>
            </a:r>
          </a:p>
          <a:p>
            <a:endParaRPr lang="en-GB" sz="1600"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14</a:t>
            </a:fld>
            <a:endParaRPr lang="en-GB" dirty="0"/>
          </a:p>
        </p:txBody>
      </p:sp>
      <p:sp>
        <p:nvSpPr>
          <p:cNvPr id="6" name="Title 5"/>
          <p:cNvSpPr>
            <a:spLocks noGrp="1"/>
          </p:cNvSpPr>
          <p:nvPr>
            <p:ph type="title"/>
          </p:nvPr>
        </p:nvSpPr>
        <p:spPr>
          <a:xfrm>
            <a:off x="1511299" y="300682"/>
            <a:ext cx="6496051" cy="644010"/>
          </a:xfrm>
        </p:spPr>
        <p:txBody>
          <a:bodyPr/>
          <a:lstStyle/>
          <a:p>
            <a:r>
              <a:rPr lang="en-GB" dirty="0"/>
              <a:t>Strategies for making the case for energy efficient equipment</a:t>
            </a:r>
          </a:p>
        </p:txBody>
      </p:sp>
      <p:sp>
        <p:nvSpPr>
          <p:cNvPr id="7" name="Subtitle 6"/>
          <p:cNvSpPr>
            <a:spLocks noGrp="1"/>
          </p:cNvSpPr>
          <p:nvPr>
            <p:ph type="subTitle" idx="1"/>
          </p:nvPr>
        </p:nvSpPr>
        <p:spPr>
          <a:xfrm>
            <a:off x="1511302" y="1190277"/>
            <a:ext cx="7117692" cy="609694"/>
          </a:xfrm>
        </p:spPr>
        <p:txBody>
          <a:bodyPr/>
          <a:lstStyle/>
          <a:p>
            <a:pPr algn="l"/>
            <a:r>
              <a:rPr lang="en-GB" sz="1400" i="0" dirty="0">
                <a:solidFill>
                  <a:srgbClr val="1C1917"/>
                </a:solidFill>
                <a:effectLst/>
                <a:latin typeface="+mn-lt"/>
              </a:rPr>
              <a:t>Organisations often under-estimate energy and running costs </a:t>
            </a:r>
            <a:r>
              <a:rPr lang="en-GB" sz="1400" b="0" i="0" dirty="0">
                <a:solidFill>
                  <a:srgbClr val="1C1917"/>
                </a:solidFill>
                <a:effectLst/>
                <a:latin typeface="+mn-lt"/>
              </a:rPr>
              <a:t>that can quickly outpace initial purchase price over time, but adopting a total cost of ownership perspective that fully calculates future expenditures can dramatically improve purchase decisions.</a:t>
            </a:r>
          </a:p>
        </p:txBody>
      </p:sp>
    </p:spTree>
    <p:extLst>
      <p:ext uri="{BB962C8B-B14F-4D97-AF65-F5344CB8AC3E}">
        <p14:creationId xmlns:p14="http://schemas.microsoft.com/office/powerpoint/2010/main" val="324553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3"/>
          </p:nvPr>
        </p:nvSpPr>
        <p:spPr>
          <a:xfrm>
            <a:off x="1508684" y="3761232"/>
            <a:ext cx="2851510" cy="359677"/>
          </a:xfrm>
        </p:spPr>
        <p:txBody>
          <a:bodyPr/>
          <a:lstStyle/>
          <a:p>
            <a:r>
              <a:rPr lang="en-GB" dirty="0"/>
              <a:t>Case studies</a:t>
            </a:r>
          </a:p>
        </p:txBody>
      </p:sp>
      <p:sp>
        <p:nvSpPr>
          <p:cNvPr id="5" name="Text Placeholder 4"/>
          <p:cNvSpPr>
            <a:spLocks noGrp="1"/>
          </p:cNvSpPr>
          <p:nvPr>
            <p:ph type="body" sz="quarter" idx="17"/>
          </p:nvPr>
        </p:nvSpPr>
        <p:spPr/>
        <p:txBody>
          <a:bodyPr/>
          <a:lstStyle/>
          <a:p>
            <a:r>
              <a:rPr lang="en-GB" dirty="0"/>
              <a:t>5</a:t>
            </a:r>
          </a:p>
        </p:txBody>
      </p:sp>
      <p:sp>
        <p:nvSpPr>
          <p:cNvPr id="6" name="Text Placeholder 5"/>
          <p:cNvSpPr>
            <a:spLocks noGrp="1"/>
          </p:cNvSpPr>
          <p:nvPr>
            <p:ph type="body" sz="quarter" idx="18"/>
          </p:nvPr>
        </p:nvSpPr>
        <p:spPr>
          <a:xfrm>
            <a:off x="1508684" y="3132788"/>
            <a:ext cx="5221288" cy="628444"/>
          </a:xfrm>
        </p:spPr>
        <p:txBody>
          <a:bodyPr/>
          <a:lstStyle/>
          <a:p>
            <a:r>
              <a:rPr lang="en-GB" dirty="0"/>
              <a:t>Who uses the ETL, how do they use it, and why?</a:t>
            </a:r>
          </a:p>
        </p:txBody>
      </p:sp>
      <p:sp>
        <p:nvSpPr>
          <p:cNvPr id="2" name="Slide Number Placeholder 1"/>
          <p:cNvSpPr>
            <a:spLocks noGrp="1"/>
          </p:cNvSpPr>
          <p:nvPr>
            <p:ph type="sldNum" sz="quarter" idx="12"/>
          </p:nvPr>
        </p:nvSpPr>
        <p:spPr/>
        <p:txBody>
          <a:bodyPr/>
          <a:lstStyle/>
          <a:p>
            <a:fld id="{D209C6F7-3311-4A51-91D2-C6AA7AB1F99B}" type="slidenum">
              <a:rPr lang="en-GB" smtClean="0"/>
              <a:pPr/>
              <a:t>15</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621" y="1141478"/>
            <a:ext cx="2665378" cy="4002022"/>
          </a:xfrm>
          <a:prstGeom prst="rect">
            <a:avLst/>
          </a:prstGeom>
          <a:effectLst>
            <a:softEdge rad="0"/>
          </a:effectLst>
        </p:spPr>
      </p:pic>
      <p:pic>
        <p:nvPicPr>
          <p:cNvPr id="3" name="Picture 2" descr="A black background with a black and grey background&#10;&#10;Description automatically generated">
            <a:extLst>
              <a:ext uri="{FF2B5EF4-FFF2-40B4-BE49-F238E27FC236}">
                <a16:creationId xmlns:a16="http://schemas.microsoft.com/office/drawing/2014/main" id="{E2A445F5-8BD6-25A9-7A74-C81D22C89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310651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p:txBody>
          <a:bodyPr/>
          <a:lstStyle/>
          <a:p>
            <a:pPr marL="0" indent="0">
              <a:buNone/>
            </a:pPr>
            <a:r>
              <a:rPr lang="en-GB" sz="1600" b="1" dirty="0"/>
              <a:t>Technologies: </a:t>
            </a:r>
            <a:r>
              <a:rPr lang="en-GB" sz="1600" dirty="0"/>
              <a:t>the University has used the Energy Technology List across a range of different technologies, from boilers to refrigeration units to high-efficiency hand dryers.</a:t>
            </a:r>
          </a:p>
          <a:p>
            <a:pPr marL="0" indent="0">
              <a:buNone/>
            </a:pPr>
            <a:r>
              <a:rPr lang="en-GB" sz="1600" b="1" dirty="0"/>
              <a:t>How the university used the ETL: </a:t>
            </a:r>
            <a:r>
              <a:rPr lang="en-GB" sz="1600" dirty="0"/>
              <a:t>The University of Reading has used the Energy Technology List to select projects and deliver energy efficiency savings across the University. For example, the University recently installed 72 high-efficiency hand dryers, selected directly from products listed on the Energy Technology List.</a:t>
            </a:r>
            <a:endParaRPr lang="en-GB" sz="1600" b="1" dirty="0"/>
          </a:p>
          <a:p>
            <a:pPr marL="0" indent="0">
              <a:buNone/>
            </a:pPr>
            <a:r>
              <a:rPr lang="en-GB" sz="1600" b="1" dirty="0"/>
              <a:t>Financial savings: </a:t>
            </a:r>
            <a:r>
              <a:rPr lang="en-GB" sz="1600" dirty="0"/>
              <a:t>These products have delivered attractive financial paybacks in terms of the energy saved. It is estimated that the 72 dryers are delivering total energy savings of £8,022 annually – calculated using Salix Finance’s hand dryer calculation tool.</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16</a:t>
            </a:fld>
            <a:endParaRPr lang="en-GB" dirty="0"/>
          </a:p>
        </p:txBody>
      </p:sp>
      <p:sp>
        <p:nvSpPr>
          <p:cNvPr id="6" name="Title 5"/>
          <p:cNvSpPr>
            <a:spLocks noGrp="1"/>
          </p:cNvSpPr>
          <p:nvPr>
            <p:ph type="title"/>
          </p:nvPr>
        </p:nvSpPr>
        <p:spPr/>
        <p:txBody>
          <a:bodyPr/>
          <a:lstStyle/>
          <a:p>
            <a:r>
              <a:rPr lang="en-GB" dirty="0"/>
              <a:t>University of Reading</a:t>
            </a:r>
          </a:p>
        </p:txBody>
      </p:sp>
      <p:pic>
        <p:nvPicPr>
          <p:cNvPr id="7" name="Picture 6" descr="The Carrington Building in the heart of the Whiteknights campus at the University of Reading is home to Student Services.  © University of Rea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79" y="1215073"/>
            <a:ext cx="1230117" cy="930719"/>
          </a:xfrm>
          <a:prstGeom prst="rect">
            <a:avLst/>
          </a:prstGeom>
          <a:noFill/>
          <a:ln>
            <a:noFill/>
          </a:ln>
        </p:spPr>
      </p:pic>
    </p:spTree>
    <p:extLst>
      <p:ext uri="{BB962C8B-B14F-4D97-AF65-F5344CB8AC3E}">
        <p14:creationId xmlns:p14="http://schemas.microsoft.com/office/powerpoint/2010/main" val="407273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17</a:t>
            </a:fld>
            <a:endParaRPr lang="en-GB" dirty="0"/>
          </a:p>
        </p:txBody>
      </p:sp>
      <p:sp>
        <p:nvSpPr>
          <p:cNvPr id="6" name="Title 5"/>
          <p:cNvSpPr>
            <a:spLocks noGrp="1"/>
          </p:cNvSpPr>
          <p:nvPr>
            <p:ph type="title"/>
          </p:nvPr>
        </p:nvSpPr>
        <p:spPr/>
        <p:txBody>
          <a:bodyPr/>
          <a:lstStyle/>
          <a:p>
            <a:r>
              <a:rPr lang="en-GB" dirty="0"/>
              <a:t>London Underground </a:t>
            </a: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5" y="1131188"/>
            <a:ext cx="1358898" cy="904422"/>
          </a:xfrm>
          <a:prstGeom prst="rect">
            <a:avLst/>
          </a:prstGeom>
        </p:spPr>
      </p:pic>
      <p:sp>
        <p:nvSpPr>
          <p:cNvPr id="8" name="Content Placeholder 1"/>
          <p:cNvSpPr txBox="1">
            <a:spLocks/>
          </p:cNvSpPr>
          <p:nvPr/>
        </p:nvSpPr>
        <p:spPr>
          <a:xfrm>
            <a:off x="1511298" y="1227265"/>
            <a:ext cx="6643689" cy="3581802"/>
          </a:xfrm>
          <a:prstGeom prst="rect">
            <a:avLst/>
          </a:prstGeom>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333333"/>
                </a:solidFill>
              </a:rPr>
              <a:t>Technologies: </a:t>
            </a:r>
            <a:r>
              <a:rPr lang="en-GB" sz="1600" dirty="0">
                <a:solidFill>
                  <a:srgbClr val="333333"/>
                </a:solidFill>
              </a:rPr>
              <a:t>Across the Tube network in the past two years lighting and VRF systems have been installed at a number of stations, and variable speed drives within cooling systems and escalators. Upgrades at stations such as Victoria, Liverpool Street and Moorgate include many ETL-listed assets. </a:t>
            </a:r>
          </a:p>
          <a:p>
            <a:pPr marL="0" indent="0">
              <a:buNone/>
            </a:pPr>
            <a:r>
              <a:rPr lang="en-GB" sz="1600" b="1" dirty="0">
                <a:solidFill>
                  <a:srgbClr val="333333"/>
                </a:solidFill>
              </a:rPr>
              <a:t>London Underground’s Procurement Process: </a:t>
            </a:r>
            <a:r>
              <a:rPr lang="en-GB" sz="1600" dirty="0">
                <a:solidFill>
                  <a:srgbClr val="333333"/>
                </a:solidFill>
              </a:rPr>
              <a:t>LU has included project management processes to ensure delivery teams are using the ETL. The energy efficiency requirements in LU’s engineering standards for electrical and mechanical equipment have been aligned to the performance criteria of the ETL and LU is encouraging its suppliers to make sure their products are listed. </a:t>
            </a:r>
          </a:p>
        </p:txBody>
      </p:sp>
    </p:spTree>
    <p:extLst>
      <p:ext uri="{BB962C8B-B14F-4D97-AF65-F5344CB8AC3E}">
        <p14:creationId xmlns:p14="http://schemas.microsoft.com/office/powerpoint/2010/main" val="28628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p:txBody>
          <a:bodyPr/>
          <a:lstStyle/>
          <a:p>
            <a:endParaRPr lang="en-GB"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18</a:t>
            </a:fld>
            <a:endParaRPr lang="en-GB" dirty="0"/>
          </a:p>
        </p:txBody>
      </p:sp>
      <p:sp>
        <p:nvSpPr>
          <p:cNvPr id="4" name="Text Placeholder 3"/>
          <p:cNvSpPr>
            <a:spLocks noGrp="1"/>
          </p:cNvSpPr>
          <p:nvPr>
            <p:ph type="body" sz="quarter" idx="16"/>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Title 5"/>
          <p:cNvSpPr>
            <a:spLocks noGrp="1"/>
          </p:cNvSpPr>
          <p:nvPr>
            <p:ph type="title"/>
          </p:nvPr>
        </p:nvSpPr>
        <p:spPr/>
        <p:txBody>
          <a:bodyPr/>
          <a:lstStyle/>
          <a:p>
            <a:r>
              <a:rPr lang="en-GB" dirty="0"/>
              <a:t>In their own words</a:t>
            </a:r>
          </a:p>
        </p:txBody>
      </p:sp>
      <p:sp>
        <p:nvSpPr>
          <p:cNvPr id="7" name="Rectangle 6"/>
          <p:cNvSpPr/>
          <p:nvPr/>
        </p:nvSpPr>
        <p:spPr>
          <a:xfrm>
            <a:off x="1" y="1139952"/>
            <a:ext cx="9143998" cy="400354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Rectangle 7"/>
          <p:cNvSpPr/>
          <p:nvPr/>
        </p:nvSpPr>
        <p:spPr>
          <a:xfrm>
            <a:off x="97535" y="1240763"/>
            <a:ext cx="4360614" cy="3666048"/>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i="1" dirty="0"/>
              <a:t>“The Energy Technology List is an invaluable source of information for a number of reasons. It provides independent assurance of products’ energy performance, enabling direct comparisons between different manufacturers’ products on a like for like basis. This has enabled us to have confidence in procurement decisions for more energy efficient equipment, helping to make the case for large-scale investment… The periodic review of Energy Technology List criteria means we can be confident we are purchasing products at the top end of efficient products currently on the market, and we are working to formally adopt these criteria as the standard across the University. ” </a:t>
            </a:r>
          </a:p>
          <a:p>
            <a:r>
              <a:rPr lang="en-GB" sz="1400" b="1" dirty="0"/>
              <a:t>Energy Manager, University of Reading</a:t>
            </a:r>
            <a:endParaRPr lang="en-GB" sz="1400" dirty="0"/>
          </a:p>
        </p:txBody>
      </p:sp>
      <p:sp>
        <p:nvSpPr>
          <p:cNvPr id="11" name="TextBox 10"/>
          <p:cNvSpPr txBox="1"/>
          <p:nvPr/>
        </p:nvSpPr>
        <p:spPr>
          <a:xfrm>
            <a:off x="4572000" y="1288729"/>
            <a:ext cx="4360614" cy="2031325"/>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buClr>
                <a:schemeClr val="accent4"/>
              </a:buClr>
            </a:pPr>
            <a:endParaRPr lang="en-GB" sz="1400" i="1" dirty="0">
              <a:effectLst/>
              <a:ea typeface="Aptos" panose="020B0004020202020204" pitchFamily="34" charset="0"/>
            </a:endParaRPr>
          </a:p>
          <a:p>
            <a:pPr>
              <a:buClr>
                <a:schemeClr val="accent4"/>
              </a:buClr>
            </a:pPr>
            <a:r>
              <a:rPr lang="en-GB" sz="1400" i="1" dirty="0">
                <a:effectLst/>
                <a:ea typeface="Aptos" panose="020B0004020202020204" pitchFamily="34" charset="0"/>
              </a:rPr>
              <a:t>“We have now had </a:t>
            </a:r>
            <a:r>
              <a:rPr lang="en-GB" sz="1400" i="1" dirty="0" err="1">
                <a:effectLst/>
                <a:ea typeface="Aptos" panose="020B0004020202020204" pitchFamily="34" charset="0"/>
              </a:rPr>
              <a:t>HeatingSave’s</a:t>
            </a:r>
            <a:r>
              <a:rPr lang="en-GB" sz="1400" i="1" dirty="0">
                <a:effectLst/>
                <a:ea typeface="Aptos" panose="020B0004020202020204" pitchFamily="34" charset="0"/>
              </a:rPr>
              <a:t> </a:t>
            </a:r>
            <a:r>
              <a:rPr lang="en-GB" sz="1400" i="1" dirty="0">
                <a:effectLst/>
                <a:ea typeface="Aptos" panose="020B0004020202020204" pitchFamily="34" charset="0"/>
                <a:cs typeface="Calibri" panose="020F0502020204030204" pitchFamily="34" charset="0"/>
              </a:rPr>
              <a:t>HVAC building control system </a:t>
            </a:r>
            <a:r>
              <a:rPr lang="en-GB" sz="1400" i="1" dirty="0">
                <a:effectLst/>
                <a:ea typeface="Aptos" panose="020B0004020202020204" pitchFamily="34" charset="0"/>
              </a:rPr>
              <a:t>for eight years and have made a 51% saving on our gas bill. One of the biggest savings has been in heating the main hall. We cut by a staggering 90% the time it takes to heat the hall and hence the cost.” </a:t>
            </a:r>
          </a:p>
          <a:p>
            <a:pPr>
              <a:buClr>
                <a:schemeClr val="accent4"/>
              </a:buClr>
            </a:pPr>
            <a:r>
              <a:rPr lang="en-GB" sz="1400" b="1" i="0" dirty="0">
                <a:solidFill>
                  <a:schemeClr val="bg1"/>
                </a:solidFill>
                <a:effectLst/>
                <a:latin typeface="Overpass"/>
              </a:rPr>
              <a:t>Simon </a:t>
            </a:r>
            <a:r>
              <a:rPr lang="en-GB" sz="1400" b="1" i="0" dirty="0" err="1">
                <a:solidFill>
                  <a:schemeClr val="bg1"/>
                </a:solidFill>
                <a:effectLst/>
                <a:latin typeface="Overpass"/>
              </a:rPr>
              <a:t>Keast</a:t>
            </a:r>
            <a:r>
              <a:rPr lang="en-GB" sz="1400" b="1" i="0" dirty="0">
                <a:solidFill>
                  <a:schemeClr val="bg1"/>
                </a:solidFill>
                <a:effectLst/>
                <a:latin typeface="Overpass"/>
              </a:rPr>
              <a:t>, Trustee of the Charity and Facilities Manager, The </a:t>
            </a:r>
            <a:r>
              <a:rPr lang="en-GB" sz="1400" b="1" i="0" dirty="0" err="1">
                <a:solidFill>
                  <a:schemeClr val="bg1"/>
                </a:solidFill>
                <a:effectLst/>
                <a:latin typeface="Overpass"/>
              </a:rPr>
              <a:t>Coplow</a:t>
            </a:r>
            <a:r>
              <a:rPr lang="en-GB" sz="1400" b="1" i="0" dirty="0">
                <a:solidFill>
                  <a:schemeClr val="bg1"/>
                </a:solidFill>
                <a:effectLst/>
                <a:latin typeface="Overpass"/>
              </a:rPr>
              <a:t> Centre</a:t>
            </a:r>
            <a:endParaRPr lang="en-GB" sz="1400" b="1" dirty="0">
              <a:solidFill>
                <a:schemeClr val="bg1"/>
              </a:solidFill>
              <a:effectLst/>
              <a:latin typeface="Calibri" panose="020F0502020204030204" pitchFamily="34" charset="0"/>
              <a:ea typeface="Aptos" panose="020B0004020202020204" pitchFamily="34" charset="0"/>
            </a:endParaRPr>
          </a:p>
          <a:p>
            <a:pPr>
              <a:buClr>
                <a:schemeClr val="accent4"/>
              </a:buClr>
            </a:pPr>
            <a:endParaRPr lang="en-GB" sz="1400" i="1" dirty="0">
              <a:solidFill>
                <a:schemeClr val="bg1"/>
              </a:solidFill>
              <a:highlight>
                <a:srgbClr val="09538F"/>
              </a:highlight>
            </a:endParaRPr>
          </a:p>
        </p:txBody>
      </p:sp>
      <p:sp>
        <p:nvSpPr>
          <p:cNvPr id="13" name="Rectangle 12"/>
          <p:cNvSpPr/>
          <p:nvPr/>
        </p:nvSpPr>
        <p:spPr>
          <a:xfrm>
            <a:off x="4572000" y="3689547"/>
            <a:ext cx="4402537" cy="954107"/>
          </a:xfrm>
          <a:prstGeom prst="rect">
            <a:avLst/>
          </a:prstGeom>
          <a:solidFill>
            <a:srgbClr val="005D7E"/>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1400" i="1" dirty="0">
                <a:solidFill>
                  <a:schemeClr val="bg1"/>
                </a:solidFill>
              </a:rPr>
              <a:t>“The feedback from the new lighting has been very positive. People in other terminals are now asking us to hurry up and upgrade their lighting.”</a:t>
            </a:r>
          </a:p>
          <a:p>
            <a:r>
              <a:rPr lang="en-GB" sz="1400" i="1" dirty="0">
                <a:solidFill>
                  <a:schemeClr val="bg1"/>
                </a:solidFill>
              </a:rPr>
              <a:t> </a:t>
            </a:r>
            <a:r>
              <a:rPr lang="en-GB" sz="1400" b="1" dirty="0">
                <a:solidFill>
                  <a:schemeClr val="bg1"/>
                </a:solidFill>
              </a:rPr>
              <a:t>Facilities Manager, Manchester Airport</a:t>
            </a:r>
          </a:p>
        </p:txBody>
      </p:sp>
    </p:spTree>
    <p:extLst>
      <p:ext uri="{BB962C8B-B14F-4D97-AF65-F5344CB8AC3E}">
        <p14:creationId xmlns:p14="http://schemas.microsoft.com/office/powerpoint/2010/main" val="146489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215074"/>
            <a:ext cx="6643689" cy="947872"/>
          </a:xfrm>
        </p:spPr>
        <p:txBody>
          <a:bodyPr/>
          <a:lstStyle/>
          <a:p>
            <a:pPr marL="0" indent="0">
              <a:buNone/>
            </a:pPr>
            <a:r>
              <a:rPr lang="en-GB" sz="1600" dirty="0">
                <a:solidFill>
                  <a:srgbClr val="333333"/>
                </a:solidFill>
              </a:rPr>
              <a:t>This presentation aims to communicate the benefits of using the Energy Technology List (ETL), both for yourselves and your customers.</a:t>
            </a:r>
          </a:p>
          <a:p>
            <a:pPr marL="0" indent="0">
              <a:spcBef>
                <a:spcPts val="600"/>
              </a:spcBef>
              <a:buNone/>
            </a:pPr>
            <a:r>
              <a:rPr lang="en-GB" sz="1600" dirty="0">
                <a:solidFill>
                  <a:srgbClr val="333333"/>
                </a:solidFill>
              </a:rPr>
              <a:t>The presentation is divided into the following sections:</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a:t>
            </a:fld>
            <a:endParaRPr lang="en-GB" dirty="0"/>
          </a:p>
        </p:txBody>
      </p:sp>
      <p:sp>
        <p:nvSpPr>
          <p:cNvPr id="6" name="Title 5"/>
          <p:cNvSpPr>
            <a:spLocks noGrp="1"/>
          </p:cNvSpPr>
          <p:nvPr>
            <p:ph type="title"/>
          </p:nvPr>
        </p:nvSpPr>
        <p:spPr/>
        <p:txBody>
          <a:bodyPr/>
          <a:lstStyle/>
          <a:p>
            <a:r>
              <a:rPr lang="en-GB" dirty="0"/>
              <a:t>What will you get from this presentation?</a:t>
            </a:r>
          </a:p>
        </p:txBody>
      </p:sp>
      <p:grpSp>
        <p:nvGrpSpPr>
          <p:cNvPr id="4" name="Group 3"/>
          <p:cNvGrpSpPr/>
          <p:nvPr/>
        </p:nvGrpSpPr>
        <p:grpSpPr>
          <a:xfrm>
            <a:off x="1503622" y="2162946"/>
            <a:ext cx="6651365" cy="2378692"/>
            <a:chOff x="1450218" y="2483401"/>
            <a:chExt cx="6651365" cy="2378692"/>
          </a:xfrm>
        </p:grpSpPr>
        <p:sp>
          <p:nvSpPr>
            <p:cNvPr id="8" name="Oval 7"/>
            <p:cNvSpPr/>
            <p:nvPr/>
          </p:nvSpPr>
          <p:spPr>
            <a:xfrm>
              <a:off x="1450220" y="2518948"/>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b="1" dirty="0">
                  <a:solidFill>
                    <a:srgbClr val="333333"/>
                  </a:solidFill>
                </a:rPr>
                <a:t>1</a:t>
              </a:r>
              <a:endParaRPr lang="en-GB" b="1" dirty="0">
                <a:solidFill>
                  <a:srgbClr val="333333"/>
                </a:solidFill>
              </a:endParaRPr>
            </a:p>
          </p:txBody>
        </p:sp>
        <p:sp>
          <p:nvSpPr>
            <p:cNvPr id="9" name="Oval 8"/>
            <p:cNvSpPr/>
            <p:nvPr/>
          </p:nvSpPr>
          <p:spPr>
            <a:xfrm>
              <a:off x="1450220" y="2876019"/>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b="1" dirty="0">
                  <a:solidFill>
                    <a:srgbClr val="333333"/>
                  </a:solidFill>
                </a:rPr>
                <a:t>2</a:t>
              </a:r>
              <a:endParaRPr lang="en-GB" b="1" dirty="0">
                <a:solidFill>
                  <a:srgbClr val="333333"/>
                </a:solidFill>
              </a:endParaRPr>
            </a:p>
          </p:txBody>
        </p:sp>
        <p:sp>
          <p:nvSpPr>
            <p:cNvPr id="10" name="Oval 9"/>
            <p:cNvSpPr/>
            <p:nvPr/>
          </p:nvSpPr>
          <p:spPr>
            <a:xfrm>
              <a:off x="1450220" y="3236298"/>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3</a:t>
              </a:r>
            </a:p>
          </p:txBody>
        </p:sp>
        <p:sp>
          <p:nvSpPr>
            <p:cNvPr id="11" name="Oval 10"/>
            <p:cNvSpPr/>
            <p:nvPr/>
          </p:nvSpPr>
          <p:spPr>
            <a:xfrm>
              <a:off x="1450220" y="3602700"/>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4</a:t>
              </a:r>
            </a:p>
          </p:txBody>
        </p:sp>
        <p:sp>
          <p:nvSpPr>
            <p:cNvPr id="12" name="Oval 11"/>
            <p:cNvSpPr/>
            <p:nvPr/>
          </p:nvSpPr>
          <p:spPr>
            <a:xfrm>
              <a:off x="1450220" y="3957782"/>
              <a:ext cx="299563" cy="267461"/>
            </a:xfrm>
            <a:prstGeom prst="ellipse">
              <a:avLst/>
            </a:prstGeom>
            <a:ln w="19050">
              <a:solidFill>
                <a:srgbClr val="032F5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5</a:t>
              </a:r>
            </a:p>
          </p:txBody>
        </p:sp>
        <p:sp>
          <p:nvSpPr>
            <p:cNvPr id="13" name="TextBox 12"/>
            <p:cNvSpPr txBox="1"/>
            <p:nvPr/>
          </p:nvSpPr>
          <p:spPr>
            <a:xfrm>
              <a:off x="1749783" y="2483401"/>
              <a:ext cx="5224272" cy="338554"/>
            </a:xfrm>
            <a:prstGeom prst="rect">
              <a:avLst/>
            </a:prstGeom>
            <a:noFill/>
          </p:spPr>
          <p:txBody>
            <a:bodyPr wrap="square" rtlCol="0">
              <a:spAutoFit/>
            </a:bodyPr>
            <a:lstStyle/>
            <a:p>
              <a:pPr>
                <a:buClr>
                  <a:schemeClr val="accent4"/>
                </a:buClr>
              </a:pPr>
              <a:r>
                <a:rPr lang="en-GB" sz="1600" b="1" dirty="0">
                  <a:solidFill>
                    <a:srgbClr val="333333"/>
                  </a:solidFill>
                </a:rPr>
                <a:t>What is the ETL?  </a:t>
              </a:r>
            </a:p>
          </p:txBody>
        </p:sp>
        <p:sp>
          <p:nvSpPr>
            <p:cNvPr id="14" name="TextBox 13"/>
            <p:cNvSpPr txBox="1"/>
            <p:nvPr/>
          </p:nvSpPr>
          <p:spPr>
            <a:xfrm>
              <a:off x="1749780" y="3913432"/>
              <a:ext cx="5224272" cy="584775"/>
            </a:xfrm>
            <a:prstGeom prst="rect">
              <a:avLst/>
            </a:prstGeom>
            <a:noFill/>
          </p:spPr>
          <p:txBody>
            <a:bodyPr wrap="square" rtlCol="0">
              <a:spAutoFit/>
            </a:bodyPr>
            <a:lstStyle/>
            <a:p>
              <a:r>
                <a:rPr lang="en-GB" sz="1600" b="1" dirty="0">
                  <a:solidFill>
                    <a:srgbClr val="333333"/>
                  </a:solidFill>
                </a:rPr>
                <a:t>Case studies</a:t>
              </a:r>
            </a:p>
            <a:p>
              <a:endParaRPr lang="en-GB" sz="1600" b="1" dirty="0">
                <a:solidFill>
                  <a:srgbClr val="333333"/>
                </a:solidFill>
              </a:endParaRPr>
            </a:p>
          </p:txBody>
        </p:sp>
        <p:sp>
          <p:nvSpPr>
            <p:cNvPr id="15" name="TextBox 14"/>
            <p:cNvSpPr txBox="1"/>
            <p:nvPr/>
          </p:nvSpPr>
          <p:spPr>
            <a:xfrm>
              <a:off x="1749780" y="2855675"/>
              <a:ext cx="5224272" cy="338554"/>
            </a:xfrm>
            <a:prstGeom prst="rect">
              <a:avLst/>
            </a:prstGeom>
            <a:noFill/>
          </p:spPr>
          <p:txBody>
            <a:bodyPr wrap="square" rtlCol="0">
              <a:spAutoFit/>
            </a:bodyPr>
            <a:lstStyle/>
            <a:p>
              <a:r>
                <a:rPr lang="en-GB" sz="1600" b="1" dirty="0">
                  <a:solidFill>
                    <a:srgbClr val="333333"/>
                  </a:solidFill>
                </a:rPr>
                <a:t>More on the ETL</a:t>
              </a:r>
            </a:p>
          </p:txBody>
        </p:sp>
        <p:sp>
          <p:nvSpPr>
            <p:cNvPr id="16" name="TextBox 15"/>
            <p:cNvSpPr txBox="1"/>
            <p:nvPr/>
          </p:nvSpPr>
          <p:spPr>
            <a:xfrm>
              <a:off x="1749780" y="3202517"/>
              <a:ext cx="6351801" cy="338554"/>
            </a:xfrm>
            <a:prstGeom prst="rect">
              <a:avLst/>
            </a:prstGeom>
            <a:noFill/>
          </p:spPr>
          <p:txBody>
            <a:bodyPr wrap="square" rtlCol="0">
              <a:spAutoFit/>
            </a:bodyPr>
            <a:lstStyle/>
            <a:p>
              <a:r>
                <a:rPr lang="en-GB" sz="1600" b="1" dirty="0">
                  <a:solidFill>
                    <a:srgbClr val="333333"/>
                  </a:solidFill>
                </a:rPr>
                <a:t>How do I make an application to list a product on the ETL?</a:t>
              </a:r>
            </a:p>
          </p:txBody>
        </p:sp>
        <p:sp>
          <p:nvSpPr>
            <p:cNvPr id="17" name="TextBox 16"/>
            <p:cNvSpPr txBox="1"/>
            <p:nvPr/>
          </p:nvSpPr>
          <p:spPr>
            <a:xfrm>
              <a:off x="1749780" y="3567153"/>
              <a:ext cx="6351801" cy="338554"/>
            </a:xfrm>
            <a:prstGeom prst="rect">
              <a:avLst/>
            </a:prstGeom>
            <a:noFill/>
          </p:spPr>
          <p:txBody>
            <a:bodyPr wrap="square" rtlCol="0">
              <a:spAutoFit/>
            </a:bodyPr>
            <a:lstStyle/>
            <a:p>
              <a:r>
                <a:rPr lang="en-GB" sz="1600" b="1" dirty="0">
                  <a:solidFill>
                    <a:srgbClr val="333333"/>
                  </a:solidFill>
                </a:rPr>
                <a:t>Ideas for communicating energy efficiency to customers</a:t>
              </a:r>
            </a:p>
          </p:txBody>
        </p:sp>
        <p:sp>
          <p:nvSpPr>
            <p:cNvPr id="18" name="Oval 17"/>
            <p:cNvSpPr/>
            <p:nvPr/>
          </p:nvSpPr>
          <p:spPr>
            <a:xfrm>
              <a:off x="1450218" y="4311014"/>
              <a:ext cx="299563" cy="267461"/>
            </a:xfrm>
            <a:prstGeom prst="ellipse">
              <a:avLst/>
            </a:prstGeom>
            <a:ln>
              <a:solidFill>
                <a:srgbClr val="032F5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333333"/>
                  </a:solidFill>
                </a:rPr>
                <a:t>6</a:t>
              </a:r>
            </a:p>
          </p:txBody>
        </p:sp>
        <p:sp>
          <p:nvSpPr>
            <p:cNvPr id="20" name="TextBox 19"/>
            <p:cNvSpPr txBox="1"/>
            <p:nvPr/>
          </p:nvSpPr>
          <p:spPr>
            <a:xfrm>
              <a:off x="1749782" y="4277318"/>
              <a:ext cx="6351801" cy="584775"/>
            </a:xfrm>
            <a:prstGeom prst="rect">
              <a:avLst/>
            </a:prstGeom>
            <a:noFill/>
          </p:spPr>
          <p:txBody>
            <a:bodyPr wrap="square" rtlCol="0">
              <a:spAutoFit/>
            </a:bodyPr>
            <a:lstStyle/>
            <a:p>
              <a:r>
                <a:rPr lang="en-GB" sz="1600" b="1" dirty="0">
                  <a:solidFill>
                    <a:srgbClr val="333333"/>
                  </a:solidFill>
                </a:rPr>
                <a:t>For more information</a:t>
              </a:r>
            </a:p>
            <a:p>
              <a:endParaRPr lang="en-GB" sz="1600" b="1" dirty="0">
                <a:solidFill>
                  <a:srgbClr val="333333"/>
                </a:solidFill>
              </a:endParaRPr>
            </a:p>
          </p:txBody>
        </p:sp>
      </p:grpSp>
    </p:spTree>
    <p:extLst>
      <p:ext uri="{BB962C8B-B14F-4D97-AF65-F5344CB8AC3E}">
        <p14:creationId xmlns:p14="http://schemas.microsoft.com/office/powerpoint/2010/main" val="69958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19</a:t>
            </a:fld>
            <a:endParaRPr lang="en-GB" dirty="0"/>
          </a:p>
        </p:txBody>
      </p:sp>
      <p:sp>
        <p:nvSpPr>
          <p:cNvPr id="6" name="Title 5"/>
          <p:cNvSpPr>
            <a:spLocks noGrp="1"/>
          </p:cNvSpPr>
          <p:nvPr>
            <p:ph type="title"/>
          </p:nvPr>
        </p:nvSpPr>
        <p:spPr/>
        <p:txBody>
          <a:bodyPr/>
          <a:lstStyle/>
          <a:p>
            <a:r>
              <a:rPr lang="en-GB" dirty="0"/>
              <a:t>Why do manufacturers list products?</a:t>
            </a:r>
          </a:p>
        </p:txBody>
      </p:sp>
      <p:sp>
        <p:nvSpPr>
          <p:cNvPr id="7" name="Subtitle 6"/>
          <p:cNvSpPr>
            <a:spLocks noGrp="1"/>
          </p:cNvSpPr>
          <p:nvPr>
            <p:ph type="subTitle" idx="1"/>
          </p:nvPr>
        </p:nvSpPr>
        <p:spPr>
          <a:xfrm>
            <a:off x="1551890" y="1222924"/>
            <a:ext cx="7346246" cy="436496"/>
          </a:xfrm>
        </p:spPr>
        <p:txBody>
          <a:bodyPr/>
          <a:lstStyle/>
          <a:p>
            <a:r>
              <a:rPr lang="en-GB" sz="1600" dirty="0"/>
              <a:t>We spoke to a Trade Association, and to manufacturers that have ETL listed products, to hear their thoughts:</a:t>
            </a:r>
          </a:p>
        </p:txBody>
      </p:sp>
      <p:sp>
        <p:nvSpPr>
          <p:cNvPr id="4" name="Rectangle 3"/>
          <p:cNvSpPr/>
          <p:nvPr/>
        </p:nvSpPr>
        <p:spPr>
          <a:xfrm>
            <a:off x="0" y="1765738"/>
            <a:ext cx="9144000" cy="3377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Rectangle 7"/>
          <p:cNvSpPr/>
          <p:nvPr/>
        </p:nvSpPr>
        <p:spPr>
          <a:xfrm>
            <a:off x="4141863" y="1860331"/>
            <a:ext cx="4829214" cy="1997881"/>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i="1" dirty="0">
                <a:solidFill>
                  <a:schemeClr val="bg1"/>
                </a:solidFill>
                <a:effectLst/>
                <a:latin typeface="Calibri" panose="020F0502020204030204" pitchFamily="34" charset="0"/>
                <a:ea typeface="Times New Roman" panose="02020603050405020304" pitchFamily="18" charset="0"/>
              </a:rPr>
              <a:t>Of </a:t>
            </a:r>
          </a:p>
          <a:p>
            <a:pPr fontAlgn="base"/>
            <a:endParaRPr lang="en-GB" sz="1400" i="1" dirty="0"/>
          </a:p>
          <a:p>
            <a:pPr fontAlgn="base"/>
            <a:r>
              <a:rPr lang="en-GB" sz="1400" i="1" dirty="0"/>
              <a:t>“</a:t>
            </a:r>
            <a:r>
              <a:rPr lang="en-GB" sz="1400" i="1" dirty="0" err="1"/>
              <a:t>ebm-papst</a:t>
            </a:r>
            <a:r>
              <a:rPr lang="en-GB" sz="1400" i="1" dirty="0"/>
              <a:t> UK are keen to support low carbon procurement with our </a:t>
            </a:r>
            <a:r>
              <a:rPr lang="en-GB" sz="1400" i="1" dirty="0" err="1"/>
              <a:t>RadiPac</a:t>
            </a:r>
            <a:r>
              <a:rPr lang="en-GB" sz="1400" i="1" dirty="0"/>
              <a:t>-C range of backward curved centrifugal fans. We believe that the combination of optimised aerodynamic design, high-efficiency drive, smart control electronics and Modbus communication can facilitate progress on the path to Net Zero emissions in the UK. For this reason we are excited to have our first submission approved for entry on the Energy Technology List for Commercial Fans, the first of many!” </a:t>
            </a:r>
          </a:p>
          <a:p>
            <a:pPr fontAlgn="base"/>
            <a:r>
              <a:rPr lang="en-GB" sz="1400" b="1" dirty="0">
                <a:solidFill>
                  <a:schemeClr val="bg1"/>
                </a:solidFill>
                <a:latin typeface="Calibri" panose="020F0502020204030204" pitchFamily="34" charset="0"/>
              </a:rPr>
              <a:t>Dan Hopkins, Technical Manager, </a:t>
            </a:r>
            <a:r>
              <a:rPr lang="en-GB" sz="1400" b="1" dirty="0" err="1">
                <a:solidFill>
                  <a:schemeClr val="bg1"/>
                </a:solidFill>
                <a:latin typeface="Calibri" panose="020F0502020204030204" pitchFamily="34" charset="0"/>
              </a:rPr>
              <a:t>ebm-papst</a:t>
            </a:r>
            <a:r>
              <a:rPr lang="en-GB" sz="1400" b="1" dirty="0">
                <a:solidFill>
                  <a:schemeClr val="bg1"/>
                </a:solidFill>
                <a:latin typeface="Calibri" panose="020F0502020204030204" pitchFamily="34" charset="0"/>
              </a:rPr>
              <a:t> UK Ltd</a:t>
            </a:r>
          </a:p>
          <a:p>
            <a:pPr fontAlgn="base"/>
            <a:endParaRPr lang="en-GB" sz="1400" b="1" dirty="0">
              <a:solidFill>
                <a:schemeClr val="bg1"/>
              </a:solidFill>
              <a:latin typeface="Calibri" panose="020F0502020204030204" pitchFamily="34" charset="0"/>
            </a:endParaRPr>
          </a:p>
          <a:p>
            <a:pPr fontAlgn="base"/>
            <a:endParaRPr lang="en-GB" sz="1100" dirty="0">
              <a:solidFill>
                <a:schemeClr val="bg1"/>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89186" y="1860331"/>
            <a:ext cx="3842814" cy="1997880"/>
          </a:xfrm>
          <a:prstGeom prst="rect">
            <a:avLst/>
          </a:prstGeom>
          <a:solidFill>
            <a:srgbClr val="005D7E"/>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i="1" dirty="0"/>
              <a:t>“I have always been a big advocate of the ETL.  It provides independent verification that our products are in the top 25% of power and energy monitoring test instrumentation on the market. The list represents an invaluable resource for energy saving products for companies looking to work towards a net zero future. ” </a:t>
            </a:r>
          </a:p>
          <a:p>
            <a:r>
              <a:rPr lang="en-GB" sz="1400" b="1" dirty="0">
                <a:solidFill>
                  <a:schemeClr val="bg1"/>
                </a:solidFill>
                <a:latin typeface="Calibri" panose="020F0502020204030204" pitchFamily="34" charset="0"/>
              </a:rPr>
              <a:t>Rob Barker, POWER QUALITY EXPERT</a:t>
            </a:r>
          </a:p>
          <a:p>
            <a:endParaRPr lang="en-GB"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11" name="Rectangle 10"/>
          <p:cNvSpPr/>
          <p:nvPr/>
        </p:nvSpPr>
        <p:spPr>
          <a:xfrm>
            <a:off x="189186" y="3964530"/>
            <a:ext cx="8781892" cy="1072653"/>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endParaRPr lang="en-GB" sz="1400" i="1" dirty="0">
              <a:solidFill>
                <a:schemeClr val="bg1"/>
              </a:solidFill>
              <a:effectLst/>
              <a:latin typeface="Calibri" panose="020F0502020204030204" pitchFamily="34" charset="0"/>
              <a:ea typeface="Times New Roman" panose="02020603050405020304" pitchFamily="18" charset="0"/>
            </a:endParaRPr>
          </a:p>
          <a:p>
            <a:pPr fontAlgn="base"/>
            <a:r>
              <a:rPr lang="en-GB" sz="1400" i="1" dirty="0"/>
              <a:t>“The ETL scheme promotes the highest efficiency units, which can benefit all in helping to reduce energy consumption and help to reduce the carbon footprint of food service operators. The ETL scheme can assist in achieving the FEA’s 5-point plan to satisfy the circular economy principles, helping Manufacturers, Design consultants, Dealers/Resellers, Operators and Recyclers.” </a:t>
            </a:r>
            <a:r>
              <a:rPr lang="en-GB" sz="1400" b="1" dirty="0">
                <a:solidFill>
                  <a:schemeClr val="bg1"/>
                </a:solidFill>
                <a:latin typeface="Calibri" panose="020F0502020204030204" pitchFamily="34" charset="0"/>
              </a:rPr>
              <a:t>Andy Threlfall </a:t>
            </a:r>
            <a:r>
              <a:rPr lang="en-GB" sz="1400" b="1" dirty="0" err="1">
                <a:solidFill>
                  <a:schemeClr val="bg1"/>
                </a:solidFill>
                <a:latin typeface="Calibri" panose="020F0502020204030204" pitchFamily="34" charset="0"/>
              </a:rPr>
              <a:t>MInstR</a:t>
            </a:r>
            <a:r>
              <a:rPr lang="en-GB" sz="1400" b="1" dirty="0">
                <a:solidFill>
                  <a:schemeClr val="bg1"/>
                </a:solidFill>
                <a:latin typeface="Calibri" panose="020F0502020204030204" pitchFamily="34" charset="0"/>
              </a:rPr>
              <a:t>, Technical and Policy Director, Foodservice Equipment Association </a:t>
            </a:r>
          </a:p>
          <a:p>
            <a:pPr fontAlgn="base"/>
            <a:endParaRPr lang="en-GB"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678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GB" dirty="0"/>
              <a:t>6</a:t>
            </a:r>
          </a:p>
        </p:txBody>
      </p:sp>
      <p:sp>
        <p:nvSpPr>
          <p:cNvPr id="5" name="Text Placeholder 4"/>
          <p:cNvSpPr>
            <a:spLocks noGrp="1"/>
          </p:cNvSpPr>
          <p:nvPr>
            <p:ph type="body" sz="quarter" idx="18"/>
          </p:nvPr>
        </p:nvSpPr>
        <p:spPr>
          <a:xfrm>
            <a:off x="1508685" y="3147330"/>
            <a:ext cx="5221288" cy="489600"/>
          </a:xfrm>
        </p:spPr>
        <p:txBody>
          <a:bodyPr/>
          <a:lstStyle/>
          <a:p>
            <a:r>
              <a:rPr lang="en-GB" dirty="0"/>
              <a:t>For more information</a:t>
            </a:r>
          </a:p>
        </p:txBody>
      </p:sp>
      <p:sp>
        <p:nvSpPr>
          <p:cNvPr id="6" name="Slide Number Placeholder 5"/>
          <p:cNvSpPr>
            <a:spLocks noGrp="1"/>
          </p:cNvSpPr>
          <p:nvPr>
            <p:ph type="sldNum" sz="quarter" idx="12"/>
          </p:nvPr>
        </p:nvSpPr>
        <p:spPr/>
        <p:txBody>
          <a:bodyPr/>
          <a:lstStyle/>
          <a:p>
            <a:fld id="{D209C6F7-3311-4A51-91D2-C6AA7AB1F99B}" type="slidenum">
              <a:rPr lang="en-GB" smtClean="0"/>
              <a:pPr/>
              <a:t>20</a:t>
            </a:fld>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711" r="5383"/>
          <a:stretch/>
        </p:blipFill>
        <p:spPr>
          <a:xfrm>
            <a:off x="5176800" y="1128281"/>
            <a:ext cx="3967200" cy="4009014"/>
          </a:xfrm>
          <a:prstGeom prst="rect">
            <a:avLst/>
          </a:prstGeom>
        </p:spPr>
      </p:pic>
      <p:pic>
        <p:nvPicPr>
          <p:cNvPr id="2" name="Picture 1" descr="A black background with a black and grey background&#10;&#10;Description automatically generated">
            <a:extLst>
              <a:ext uri="{FF2B5EF4-FFF2-40B4-BE49-F238E27FC236}">
                <a16:creationId xmlns:a16="http://schemas.microsoft.com/office/drawing/2014/main" id="{0AB70013-30DE-3008-7493-9A86CF9FE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254983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70539" y="1459236"/>
            <a:ext cx="6643689" cy="3530499"/>
          </a:xfrm>
        </p:spPr>
        <p:txBody>
          <a:bodyPr/>
          <a:lstStyle/>
          <a:p>
            <a:pPr marL="0" indent="0">
              <a:buNone/>
            </a:pPr>
            <a:r>
              <a:rPr lang="en-US" sz="1400" b="1" dirty="0"/>
              <a:t>Please visit the following webpages for more information:</a:t>
            </a:r>
          </a:p>
          <a:p>
            <a:pPr marL="0" indent="0">
              <a:buNone/>
            </a:pPr>
            <a:r>
              <a:rPr lang="en-GB" sz="1400" dirty="0">
                <a:solidFill>
                  <a:schemeClr val="tx1">
                    <a:lumMod val="75000"/>
                    <a:lumOff val="25000"/>
                  </a:schemeClr>
                </a:solidFill>
                <a:hlinkClick r:id="rId2">
                  <a:extLst>
                    <a:ext uri="{A12FA001-AC4F-418D-AE19-62706E023703}">
                      <ahyp:hlinkClr xmlns:ahyp="http://schemas.microsoft.com/office/drawing/2018/hyperlinkcolor" val="tx"/>
                    </a:ext>
                  </a:extLst>
                </a:hlinkClick>
              </a:rPr>
              <a:t>ETL Home </a:t>
            </a:r>
            <a:endParaRPr lang="en-GB" sz="1400" dirty="0">
              <a:solidFill>
                <a:schemeClr val="tx1">
                  <a:lumMod val="75000"/>
                  <a:lumOff val="25000"/>
                </a:schemeClr>
              </a:solidFill>
            </a:endParaRPr>
          </a:p>
          <a:p>
            <a:pPr marL="0" indent="0">
              <a:buNone/>
            </a:pPr>
            <a:r>
              <a:rPr lang="en-GB" sz="1400" dirty="0">
                <a:solidFill>
                  <a:schemeClr val="tx1">
                    <a:lumMod val="75000"/>
                    <a:lumOff val="25000"/>
                  </a:schemeClr>
                </a:solidFill>
                <a:hlinkClick r:id="rId3">
                  <a:extLst>
                    <a:ext uri="{A12FA001-AC4F-418D-AE19-62706E023703}">
                      <ahyp:hlinkClr xmlns:ahyp="http://schemas.microsoft.com/office/drawing/2018/hyperlinkcolor" val="tx"/>
                    </a:ext>
                  </a:extLst>
                </a:hlinkClick>
              </a:rPr>
              <a:t>ETL: Manufacturers</a:t>
            </a:r>
            <a:r>
              <a:rPr lang="en-GB" sz="1400" dirty="0">
                <a:solidFill>
                  <a:schemeClr val="tx1">
                    <a:lumMod val="75000"/>
                    <a:lumOff val="25000"/>
                  </a:schemeClr>
                </a:solidFill>
                <a:hlinkClick r:id="rId4">
                  <a:extLst>
                    <a:ext uri="{A12FA001-AC4F-418D-AE19-62706E023703}">
                      <ahyp:hlinkClr xmlns:ahyp="http://schemas.microsoft.com/office/drawing/2018/hyperlinkcolor" val="tx"/>
                    </a:ext>
                  </a:extLst>
                </a:hlinkClick>
              </a:rPr>
              <a:t> </a:t>
            </a:r>
            <a:endParaRPr lang="en-GB" sz="1400" dirty="0">
              <a:solidFill>
                <a:schemeClr val="tx1">
                  <a:lumMod val="75000"/>
                  <a:lumOff val="25000"/>
                </a:schemeClr>
              </a:solidFill>
            </a:endParaRPr>
          </a:p>
          <a:p>
            <a:pPr marL="0" indent="0">
              <a:buNone/>
            </a:pPr>
            <a:r>
              <a:rPr lang="en-GB" sz="1400" dirty="0">
                <a:solidFill>
                  <a:schemeClr val="tx1">
                    <a:lumMod val="75000"/>
                    <a:lumOff val="25000"/>
                  </a:schemeClr>
                </a:solidFill>
                <a:hlinkClick r:id="rId5">
                  <a:extLst>
                    <a:ext uri="{A12FA001-AC4F-418D-AE19-62706E023703}">
                      <ahyp:hlinkClr xmlns:ahyp="http://schemas.microsoft.com/office/drawing/2018/hyperlinkcolor" val="tx"/>
                    </a:ext>
                  </a:extLst>
                </a:hlinkClick>
              </a:rPr>
              <a:t>ETL: Purchasers</a:t>
            </a:r>
            <a:endParaRPr lang="en-GB" sz="1400" dirty="0">
              <a:solidFill>
                <a:schemeClr val="tx1">
                  <a:lumMod val="75000"/>
                  <a:lumOff val="25000"/>
                </a:schemeClr>
              </a:solidFill>
            </a:endParaRPr>
          </a:p>
          <a:p>
            <a:pPr marL="0" indent="0">
              <a:buNone/>
            </a:pPr>
            <a:endParaRPr lang="en-GB" sz="1400" u="sng" dirty="0">
              <a:solidFill>
                <a:schemeClr val="tx1">
                  <a:lumMod val="75000"/>
                  <a:lumOff val="25000"/>
                </a:schemeClr>
              </a:solidFill>
            </a:endParaRPr>
          </a:p>
          <a:p>
            <a:pPr marL="0" indent="0">
              <a:buNone/>
            </a:pPr>
            <a:r>
              <a:rPr lang="en-US" sz="1400" b="1" dirty="0"/>
              <a:t>To browse products, visit: </a:t>
            </a:r>
            <a:r>
              <a:rPr lang="en-US" sz="1400" dirty="0">
                <a:solidFill>
                  <a:schemeClr val="tx1">
                    <a:lumMod val="75000"/>
                    <a:lumOff val="25000"/>
                  </a:schemeClr>
                </a:solidFill>
                <a:hlinkClick r:id="rId6">
                  <a:extLst>
                    <a:ext uri="{A12FA001-AC4F-418D-AE19-62706E023703}">
                      <ahyp:hlinkClr xmlns:ahyp="http://schemas.microsoft.com/office/drawing/2018/hyperlinkcolor" val="tx"/>
                    </a:ext>
                  </a:extLst>
                </a:hlinkClick>
              </a:rPr>
              <a:t>ETL Products</a:t>
            </a:r>
            <a:endParaRPr lang="en-US" sz="1400" dirty="0">
              <a:solidFill>
                <a:schemeClr val="tx1">
                  <a:lumMod val="75000"/>
                  <a:lumOff val="25000"/>
                </a:schemeClr>
              </a:solidFill>
            </a:endParaRPr>
          </a:p>
          <a:p>
            <a:pPr marL="0" indent="0">
              <a:buNone/>
            </a:pPr>
            <a:endParaRPr lang="en-US" sz="1400" dirty="0">
              <a:solidFill>
                <a:schemeClr val="tx1">
                  <a:lumMod val="75000"/>
                  <a:lumOff val="25000"/>
                </a:schemeClr>
              </a:solidFill>
            </a:endParaRPr>
          </a:p>
          <a:p>
            <a:pPr marL="0" indent="0">
              <a:buNone/>
            </a:pPr>
            <a:r>
              <a:rPr lang="en-US" sz="1400" b="1" dirty="0"/>
              <a:t>To apply to get listed, visit</a:t>
            </a:r>
            <a:r>
              <a:rPr lang="en-US" sz="1400" dirty="0">
                <a:solidFill>
                  <a:schemeClr val="tx1">
                    <a:lumMod val="75000"/>
                    <a:lumOff val="25000"/>
                  </a:schemeClr>
                </a:solidFill>
              </a:rPr>
              <a:t>: </a:t>
            </a:r>
            <a:r>
              <a:rPr lang="en-US" sz="1400" dirty="0">
                <a:solidFill>
                  <a:schemeClr val="tx1">
                    <a:lumMod val="75000"/>
                    <a:lumOff val="25000"/>
                  </a:schemeClr>
                </a:solidFill>
                <a:hlinkClick r:id="rId7">
                  <a:extLst>
                    <a:ext uri="{A12FA001-AC4F-418D-AE19-62706E023703}">
                      <ahyp:hlinkClr xmlns:ahyp="http://schemas.microsoft.com/office/drawing/2018/hyperlinkcolor" val="tx"/>
                    </a:ext>
                  </a:extLst>
                </a:hlinkClick>
              </a:rPr>
              <a:t>Manufacturer Portal</a:t>
            </a:r>
            <a:endParaRPr lang="en-US" sz="1400" dirty="0">
              <a:solidFill>
                <a:schemeClr val="tx1">
                  <a:lumMod val="75000"/>
                  <a:lumOff val="25000"/>
                </a:schemeClr>
              </a:solidFill>
            </a:endParaRPr>
          </a:p>
          <a:p>
            <a:pPr marL="0" indent="0">
              <a:buNone/>
            </a:pPr>
            <a:endParaRPr lang="en-US" sz="1400" dirty="0">
              <a:solidFill>
                <a:schemeClr val="tx1">
                  <a:lumMod val="75000"/>
                  <a:lumOff val="25000"/>
                </a:schemeClr>
              </a:solidFill>
            </a:endParaRPr>
          </a:p>
          <a:p>
            <a:pPr marL="0" indent="0">
              <a:buNone/>
            </a:pPr>
            <a:r>
              <a:rPr lang="en-GB" sz="1400" b="1" dirty="0"/>
              <a:t>To contact us directly, email: </a:t>
            </a:r>
            <a:r>
              <a:rPr lang="en-US" sz="1400" dirty="0">
                <a:solidFill>
                  <a:schemeClr val="tx1">
                    <a:lumMod val="75000"/>
                    <a:lumOff val="25000"/>
                  </a:schemeClr>
                </a:solidFill>
                <a:hlinkClick r:id="rId8">
                  <a:extLst>
                    <a:ext uri="{A12FA001-AC4F-418D-AE19-62706E023703}">
                      <ahyp:hlinkClr xmlns:ahyp="http://schemas.microsoft.com/office/drawing/2018/hyperlinkcolor" val="tx"/>
                    </a:ext>
                  </a:extLst>
                </a:hlinkClick>
              </a:rPr>
              <a:t>Info@etl.energysecurity.gov.uk</a:t>
            </a:r>
            <a:r>
              <a:rPr lang="en-US" sz="1400" dirty="0">
                <a:solidFill>
                  <a:schemeClr val="tx1">
                    <a:lumMod val="75000"/>
                    <a:lumOff val="25000"/>
                  </a:schemeClr>
                </a:solidFill>
              </a:rPr>
              <a:t> </a:t>
            </a:r>
          </a:p>
          <a:p>
            <a:pPr marL="0" indent="0">
              <a:buNone/>
            </a:pPr>
            <a:endParaRPr lang="en-US" sz="16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D209C6F7-3311-4A51-91D2-C6AA7AB1F99B}" type="slidenum">
              <a:rPr lang="en-GB" smtClean="0"/>
              <a:pPr/>
              <a:t>21</a:t>
            </a:fld>
            <a:endParaRPr lang="en-GB" dirty="0"/>
          </a:p>
        </p:txBody>
      </p:sp>
      <p:sp>
        <p:nvSpPr>
          <p:cNvPr id="6" name="Title 5"/>
          <p:cNvSpPr>
            <a:spLocks noGrp="1"/>
          </p:cNvSpPr>
          <p:nvPr>
            <p:ph type="title"/>
          </p:nvPr>
        </p:nvSpPr>
        <p:spPr/>
        <p:txBody>
          <a:bodyPr/>
          <a:lstStyle/>
          <a:p>
            <a:r>
              <a:rPr lang="en-GB" dirty="0"/>
              <a:t>Where can I find more information?</a:t>
            </a:r>
          </a:p>
        </p:txBody>
      </p:sp>
      <p:sp>
        <p:nvSpPr>
          <p:cNvPr id="111" name="Freeform 48"/>
          <p:cNvSpPr>
            <a:spLocks/>
          </p:cNvSpPr>
          <p:nvPr/>
        </p:nvSpPr>
        <p:spPr bwMode="auto">
          <a:xfrm>
            <a:off x="1051964" y="1984153"/>
            <a:ext cx="11753" cy="13189"/>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Black"/>
              <a:cs typeface="Raleway Black"/>
            </a:endParaRPr>
          </a:p>
        </p:txBody>
      </p:sp>
    </p:spTree>
    <p:extLst>
      <p:ext uri="{BB962C8B-B14F-4D97-AF65-F5344CB8AC3E}">
        <p14:creationId xmlns:p14="http://schemas.microsoft.com/office/powerpoint/2010/main" val="258133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n-GB" dirty="0"/>
              <a:t>1</a:t>
            </a:r>
          </a:p>
        </p:txBody>
      </p:sp>
      <p:sp>
        <p:nvSpPr>
          <p:cNvPr id="6" name="Text Placeholder 5"/>
          <p:cNvSpPr>
            <a:spLocks noGrp="1"/>
          </p:cNvSpPr>
          <p:nvPr>
            <p:ph type="body" sz="quarter" idx="18"/>
          </p:nvPr>
        </p:nvSpPr>
        <p:spPr/>
        <p:txBody>
          <a:bodyPr/>
          <a:lstStyle/>
          <a:p>
            <a:r>
              <a:rPr lang="en-GB" dirty="0"/>
              <a:t>What is the ETL?</a:t>
            </a:r>
          </a:p>
        </p:txBody>
      </p:sp>
      <p:sp>
        <p:nvSpPr>
          <p:cNvPr id="2" name="Slide Number Placeholder 1"/>
          <p:cNvSpPr>
            <a:spLocks noGrp="1"/>
          </p:cNvSpPr>
          <p:nvPr>
            <p:ph type="sldNum" sz="quarter" idx="12"/>
          </p:nvPr>
        </p:nvSpPr>
        <p:spPr/>
        <p:txBody>
          <a:bodyPr/>
          <a:lstStyle/>
          <a:p>
            <a:fld id="{D209C6F7-3311-4A51-91D2-C6AA7AB1F99B}" type="slidenum">
              <a:rPr lang="en-GB" smtClean="0"/>
              <a:pPr/>
              <a:t>2</a:t>
            </a:fld>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5973" r="17375"/>
          <a:stretch/>
        </p:blipFill>
        <p:spPr>
          <a:xfrm>
            <a:off x="6890398" y="1133508"/>
            <a:ext cx="2253601" cy="400999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313" r="33735"/>
          <a:stretch/>
        </p:blipFill>
        <p:spPr>
          <a:xfrm>
            <a:off x="6616800" y="1133508"/>
            <a:ext cx="2527200" cy="4020874"/>
          </a:xfrm>
          <a:prstGeom prst="rect">
            <a:avLst/>
          </a:prstGeom>
        </p:spPr>
      </p:pic>
      <p:pic>
        <p:nvPicPr>
          <p:cNvPr id="3" name="Picture 2" descr="A black background with a black and grey background&#10;&#10;Description automatically generated">
            <a:extLst>
              <a:ext uri="{FF2B5EF4-FFF2-40B4-BE49-F238E27FC236}">
                <a16:creationId xmlns:a16="http://schemas.microsoft.com/office/drawing/2014/main" id="{EBDB548A-0B57-A89E-683C-437228744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110086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3</a:t>
            </a:fld>
            <a:endParaRPr lang="en-GB" dirty="0"/>
          </a:p>
        </p:txBody>
      </p:sp>
      <p:sp>
        <p:nvSpPr>
          <p:cNvPr id="6" name="Title 5"/>
          <p:cNvSpPr>
            <a:spLocks noGrp="1"/>
          </p:cNvSpPr>
          <p:nvPr>
            <p:ph type="title"/>
          </p:nvPr>
        </p:nvSpPr>
        <p:spPr/>
        <p:txBody>
          <a:bodyPr/>
          <a:lstStyle/>
          <a:p>
            <a:r>
              <a:rPr lang="en-GB" dirty="0"/>
              <a:t>What is the Energy Technology List (ETL)?</a:t>
            </a:r>
          </a:p>
        </p:txBody>
      </p:sp>
      <p:sp>
        <p:nvSpPr>
          <p:cNvPr id="7" name="Subtitle 6"/>
          <p:cNvSpPr>
            <a:spLocks noGrp="1"/>
          </p:cNvSpPr>
          <p:nvPr>
            <p:ph type="subTitle" idx="1"/>
          </p:nvPr>
        </p:nvSpPr>
        <p:spPr>
          <a:xfrm>
            <a:off x="1511299" y="1214508"/>
            <a:ext cx="6987078" cy="3456551"/>
          </a:xfrm>
        </p:spPr>
        <p:txBody>
          <a:bodyPr/>
          <a:lstStyle/>
          <a:p>
            <a:r>
              <a:rPr lang="en-GB" sz="1400" dirty="0"/>
              <a:t>The ETL is a Government-backed scheme featuring around 8,000 independently verified and accredited energy efficient products across 65 sub-technology groups. </a:t>
            </a:r>
          </a:p>
          <a:p>
            <a:r>
              <a:rPr lang="en-GB" sz="1400" dirty="0"/>
              <a:t>It helps contribute to Net Zero goals.</a:t>
            </a:r>
            <a:r>
              <a:rPr lang="en-GB" sz="1400" b="0" dirty="0"/>
              <a:t> By increasing access to stringently tested products the ETL encourages the purchase of more energy efficient technologies so that UK businesses and the Public Sector can make greener energy choices</a:t>
            </a:r>
            <a:r>
              <a:rPr lang="en-GB" sz="1400" dirty="0"/>
              <a:t>.</a:t>
            </a:r>
          </a:p>
          <a:p>
            <a:r>
              <a:rPr lang="en-GB" sz="1400" b="1" dirty="0"/>
              <a:t>The ETL can be used to streamline purchasing decisions.</a:t>
            </a:r>
            <a:r>
              <a:rPr lang="en-GB" sz="1400" dirty="0"/>
              <a:t> </a:t>
            </a:r>
            <a:r>
              <a:rPr lang="en-GB" sz="1400" b="0" dirty="0"/>
              <a:t>It provides free impartial support and information and products across multiple categories can be easily evaluated to help purchasers understand how, when combined, they can increase energy saving – to help inform purchase decisions.</a:t>
            </a:r>
          </a:p>
          <a:p>
            <a:r>
              <a:rPr lang="en-GB" sz="1400" dirty="0"/>
              <a:t>Independent verification and accreditation </a:t>
            </a:r>
            <a:r>
              <a:rPr lang="en-GB" sz="1400" b="0" dirty="0"/>
              <a:t>of a product’s energy efficiency performance from a trusted source, such as the Government, provides assurance for potential purchasers. The ETL rigorously evaluates listed products so that businesses and the Public Sector can have confidence in their energy performance.</a:t>
            </a:r>
            <a:r>
              <a:rPr lang="en-GB" sz="1400" b="1" dirty="0"/>
              <a:t> </a:t>
            </a:r>
          </a:p>
          <a:p>
            <a:r>
              <a:rPr lang="en-GB" sz="1400" dirty="0"/>
              <a:t>Sustainability: </a:t>
            </a:r>
            <a:r>
              <a:rPr lang="en-GB" sz="1400" b="0" dirty="0">
                <a:latin typeface="Calibri" charset="0"/>
                <a:cs typeface="Calibri" charset="0"/>
              </a:rPr>
              <a:t>The UK Government’s ETL is recognised as a qualification yardstick for various sustainability assessment processes including </a:t>
            </a:r>
            <a:r>
              <a:rPr lang="en-GB" sz="1400" dirty="0">
                <a:latin typeface="Calibri" charset="0"/>
                <a:cs typeface="Calibri" charset="0"/>
              </a:rPr>
              <a:t>BREEAM</a:t>
            </a:r>
            <a:r>
              <a:rPr lang="en-GB" sz="1400" b="0" dirty="0">
                <a:latin typeface="Calibri" charset="0"/>
                <a:cs typeface="Calibri" charset="0"/>
              </a:rPr>
              <a:t> and </a:t>
            </a:r>
            <a:r>
              <a:rPr lang="en-GB" sz="1400" dirty="0">
                <a:latin typeface="Calibri" charset="0"/>
                <a:cs typeface="Calibri" charset="0"/>
              </a:rPr>
              <a:t>SKA</a:t>
            </a:r>
            <a:r>
              <a:rPr lang="en-GB" sz="1400" b="0" dirty="0">
                <a:latin typeface="Calibri" charset="0"/>
                <a:cs typeface="Calibri" charset="0"/>
              </a:rPr>
              <a:t> rating. </a:t>
            </a:r>
          </a:p>
          <a:p>
            <a:endParaRPr lang="en-GB" sz="1400" b="0" dirty="0"/>
          </a:p>
          <a:p>
            <a:endParaRPr lang="en-GB" sz="1400" b="0" dirty="0"/>
          </a:p>
          <a:p>
            <a:endParaRPr lang="en-GB" sz="1400" b="0" dirty="0"/>
          </a:p>
          <a:p>
            <a:endParaRPr lang="en-GB" sz="1400" b="0" dirty="0"/>
          </a:p>
          <a:p>
            <a:endParaRPr lang="en-GB" sz="1400" dirty="0"/>
          </a:p>
        </p:txBody>
      </p:sp>
    </p:spTree>
    <p:extLst>
      <p:ext uri="{BB962C8B-B14F-4D97-AF65-F5344CB8AC3E}">
        <p14:creationId xmlns:p14="http://schemas.microsoft.com/office/powerpoint/2010/main" val="366971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3"/>
          </p:nvPr>
        </p:nvSpPr>
        <p:spPr>
          <a:xfrm>
            <a:off x="1508684" y="3706364"/>
            <a:ext cx="4276296" cy="912741"/>
          </a:xfrm>
        </p:spPr>
        <p:txBody>
          <a:bodyPr/>
          <a:lstStyle/>
          <a:p>
            <a:r>
              <a:rPr lang="en-GB" dirty="0"/>
              <a:t>How does equipment qualify for the list?</a:t>
            </a:r>
          </a:p>
          <a:p>
            <a:r>
              <a:rPr lang="en-GB" dirty="0"/>
              <a:t>What kinds of equipment are listed?</a:t>
            </a:r>
          </a:p>
        </p:txBody>
      </p:sp>
      <p:sp>
        <p:nvSpPr>
          <p:cNvPr id="5" name="Text Placeholder 4"/>
          <p:cNvSpPr>
            <a:spLocks noGrp="1"/>
          </p:cNvSpPr>
          <p:nvPr>
            <p:ph type="body" sz="quarter" idx="17"/>
          </p:nvPr>
        </p:nvSpPr>
        <p:spPr/>
        <p:txBody>
          <a:bodyPr/>
          <a:lstStyle/>
          <a:p>
            <a:r>
              <a:rPr lang="es-MX" dirty="0"/>
              <a:t>2</a:t>
            </a:r>
            <a:endParaRPr lang="en-GB" dirty="0"/>
          </a:p>
        </p:txBody>
      </p:sp>
      <p:sp>
        <p:nvSpPr>
          <p:cNvPr id="6" name="Text Placeholder 5"/>
          <p:cNvSpPr>
            <a:spLocks noGrp="1"/>
          </p:cNvSpPr>
          <p:nvPr>
            <p:ph type="body" sz="quarter" idx="18"/>
          </p:nvPr>
        </p:nvSpPr>
        <p:spPr>
          <a:xfrm>
            <a:off x="1508684" y="3132788"/>
            <a:ext cx="4574343" cy="489600"/>
          </a:xfrm>
        </p:spPr>
        <p:txBody>
          <a:bodyPr/>
          <a:lstStyle/>
          <a:p>
            <a:r>
              <a:rPr lang="en-GB" dirty="0"/>
              <a:t>More on the ETL</a:t>
            </a:r>
          </a:p>
        </p:txBody>
      </p:sp>
      <p:sp>
        <p:nvSpPr>
          <p:cNvPr id="2" name="Slide Number Placeholder 1"/>
          <p:cNvSpPr>
            <a:spLocks noGrp="1"/>
          </p:cNvSpPr>
          <p:nvPr>
            <p:ph type="sldNum" sz="quarter" idx="12"/>
          </p:nvPr>
        </p:nvSpPr>
        <p:spPr/>
        <p:txBody>
          <a:bodyPr/>
          <a:lstStyle/>
          <a:p>
            <a:fld id="{D209C6F7-3311-4A51-91D2-C6AA7AB1F99B}" type="slidenum">
              <a:rPr lang="en-GB" smtClean="0"/>
              <a:pPr/>
              <a:t>4</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3251"/>
          <a:stretch/>
        </p:blipFill>
        <p:spPr>
          <a:xfrm>
            <a:off x="6083029" y="1127264"/>
            <a:ext cx="3060969" cy="4016236"/>
          </a:xfrm>
          <a:prstGeom prst="rect">
            <a:avLst/>
          </a:prstGeom>
          <a:effectLst>
            <a:softEdge rad="0"/>
          </a:effectLst>
        </p:spPr>
      </p:pic>
      <p:pic>
        <p:nvPicPr>
          <p:cNvPr id="3" name="Picture 2" descr="A black background with a black and grey background&#10;&#10;Description automatically generated">
            <a:extLst>
              <a:ext uri="{FF2B5EF4-FFF2-40B4-BE49-F238E27FC236}">
                <a16:creationId xmlns:a16="http://schemas.microsoft.com/office/drawing/2014/main" id="{8B999B26-1C13-FB4F-17B6-600898005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17525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5186842" y="1870597"/>
            <a:ext cx="3299777" cy="2683051"/>
          </a:xfrm>
        </p:spPr>
        <p:txBody>
          <a:bodyPr/>
          <a:lstStyle/>
          <a:p>
            <a:pPr marL="0" indent="0">
              <a:buNone/>
            </a:pPr>
            <a:r>
              <a:rPr lang="en-GB" sz="1400" dirty="0"/>
              <a:t>The ETL seeks to promote the use of energy efficient products. In so doing, the ETL aspires to encourage manufacturers to design more products that qualify as high energy efficiency performance equipment.</a:t>
            </a:r>
          </a:p>
          <a:p>
            <a:pPr marL="0" indent="0">
              <a:buNone/>
            </a:pPr>
            <a:r>
              <a:rPr lang="en-GB" sz="1400" dirty="0"/>
              <a:t>In contrast, Minimum Energy Performance Standards, such as building design regulations and EcoDesign, are used to remove the poorest performing equipment from the market.</a:t>
            </a:r>
          </a:p>
        </p:txBody>
      </p:sp>
      <p:sp>
        <p:nvSpPr>
          <p:cNvPr id="3" name="Slide Number Placeholder 2"/>
          <p:cNvSpPr>
            <a:spLocks noGrp="1"/>
          </p:cNvSpPr>
          <p:nvPr>
            <p:ph type="sldNum" sz="quarter" idx="12"/>
          </p:nvPr>
        </p:nvSpPr>
        <p:spPr/>
        <p:txBody>
          <a:bodyPr/>
          <a:lstStyle/>
          <a:p>
            <a:fld id="{D209C6F7-3311-4A51-91D2-C6AA7AB1F99B}" type="slidenum">
              <a:rPr lang="en-GB" smtClean="0"/>
              <a:pPr/>
              <a:t>5</a:t>
            </a:fld>
            <a:endParaRPr lang="en-GB" dirty="0"/>
          </a:p>
        </p:txBody>
      </p:sp>
      <p:sp>
        <p:nvSpPr>
          <p:cNvPr id="6" name="Title 5"/>
          <p:cNvSpPr>
            <a:spLocks noGrp="1"/>
          </p:cNvSpPr>
          <p:nvPr>
            <p:ph type="title"/>
          </p:nvPr>
        </p:nvSpPr>
        <p:spPr/>
        <p:txBody>
          <a:bodyPr/>
          <a:lstStyle/>
          <a:p>
            <a:r>
              <a:rPr lang="en-GB" dirty="0"/>
              <a:t>What does it mean to qualify for the ETL?</a:t>
            </a:r>
          </a:p>
        </p:txBody>
      </p:sp>
      <p:sp>
        <p:nvSpPr>
          <p:cNvPr id="7" name="Subtitle 6"/>
          <p:cNvSpPr>
            <a:spLocks noGrp="1"/>
          </p:cNvSpPr>
          <p:nvPr>
            <p:ph type="subTitle" idx="1"/>
          </p:nvPr>
        </p:nvSpPr>
        <p:spPr>
          <a:xfrm>
            <a:off x="1511299" y="1082868"/>
            <a:ext cx="7346246" cy="358764"/>
          </a:xfrm>
        </p:spPr>
        <p:txBody>
          <a:bodyPr/>
          <a:lstStyle/>
          <a:p>
            <a:r>
              <a:rPr lang="en-US" sz="1400" kern="0" dirty="0"/>
              <a:t>The energy-saving criteria are set to ensure eligible products represent a significant improvement in energy efficiency performance over current standard products. </a:t>
            </a:r>
          </a:p>
          <a:p>
            <a:endParaRPr lang="en-GB" dirty="0"/>
          </a:p>
        </p:txBody>
      </p:sp>
      <p:sp>
        <p:nvSpPr>
          <p:cNvPr id="29" name="Rectangle 28"/>
          <p:cNvSpPr/>
          <p:nvPr/>
        </p:nvSpPr>
        <p:spPr>
          <a:xfrm>
            <a:off x="1350427" y="4248242"/>
            <a:ext cx="7074245" cy="523220"/>
          </a:xfrm>
          <a:prstGeom prst="rect">
            <a:avLst/>
          </a:prstGeom>
        </p:spPr>
        <p:txBody>
          <a:bodyPr wrap="square">
            <a:spAutoFit/>
          </a:bodyPr>
          <a:lstStyle/>
          <a:p>
            <a:pPr>
              <a:buClr>
                <a:schemeClr val="accent4"/>
              </a:buClr>
            </a:pPr>
            <a:r>
              <a:rPr lang="en-GB" sz="1400" dirty="0">
                <a:solidFill>
                  <a:srgbClr val="333333"/>
                </a:solidFill>
                <a:latin typeface="Calibri" panose="020F0502020204030204" pitchFamily="34" charset="0"/>
                <a:cs typeface="Calibri" panose="020F0502020204030204" pitchFamily="34" charset="0"/>
              </a:rPr>
              <a:t>As technology and equipment energy performance advances, the list requirements change to ensure that only the most energy efficient equipment is represented</a:t>
            </a:r>
          </a:p>
        </p:txBody>
      </p:sp>
      <p:sp>
        <p:nvSpPr>
          <p:cNvPr id="30" name="Freeform 29"/>
          <p:cNvSpPr/>
          <p:nvPr/>
        </p:nvSpPr>
        <p:spPr>
          <a:xfrm>
            <a:off x="1593706" y="1824525"/>
            <a:ext cx="3015574" cy="1506483"/>
          </a:xfrm>
          <a:custGeom>
            <a:avLst/>
            <a:gdLst>
              <a:gd name="connsiteX0" fmla="*/ 0 w 4247744"/>
              <a:gd name="connsiteY0" fmla="*/ 2451370 h 2451370"/>
              <a:gd name="connsiteX1" fmla="*/ 1005191 w 4247744"/>
              <a:gd name="connsiteY1" fmla="*/ 1971472 h 2451370"/>
              <a:gd name="connsiteX2" fmla="*/ 2140085 w 4247744"/>
              <a:gd name="connsiteY2" fmla="*/ 0 h 2451370"/>
              <a:gd name="connsiteX3" fmla="*/ 3268493 w 4247744"/>
              <a:gd name="connsiteY3" fmla="*/ 1977957 h 2451370"/>
              <a:gd name="connsiteX4" fmla="*/ 4247744 w 4247744"/>
              <a:gd name="connsiteY4" fmla="*/ 2451370 h 245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744" h="2451370">
                <a:moveTo>
                  <a:pt x="0" y="2451370"/>
                </a:moveTo>
                <a:cubicBezTo>
                  <a:pt x="324255" y="2415702"/>
                  <a:pt x="648510" y="2380034"/>
                  <a:pt x="1005191" y="1971472"/>
                </a:cubicBezTo>
                <a:cubicBezTo>
                  <a:pt x="1361872" y="1562910"/>
                  <a:pt x="1762868" y="-1081"/>
                  <a:pt x="2140085" y="0"/>
                </a:cubicBezTo>
                <a:cubicBezTo>
                  <a:pt x="2517302" y="1081"/>
                  <a:pt x="2917217" y="1569395"/>
                  <a:pt x="3268493" y="1977957"/>
                </a:cubicBezTo>
                <a:cubicBezTo>
                  <a:pt x="3619769" y="2386519"/>
                  <a:pt x="3933756" y="2418944"/>
                  <a:pt x="4247744" y="2451370"/>
                </a:cubicBezTo>
              </a:path>
            </a:pathLst>
          </a:custGeom>
          <a:solidFill>
            <a:schemeClr val="accent1">
              <a:lumMod val="40000"/>
              <a:lumOff val="60000"/>
            </a:schemeClr>
          </a:solidFill>
          <a:ln w="381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cxnSp>
        <p:nvCxnSpPr>
          <p:cNvPr id="36" name="Straight Arrow Connector 35"/>
          <p:cNvCxnSpPr/>
          <p:nvPr/>
        </p:nvCxnSpPr>
        <p:spPr bwMode="auto">
          <a:xfrm>
            <a:off x="3893460" y="2732534"/>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38" name="Rectangle 37"/>
          <p:cNvSpPr>
            <a:spLocks noChangeArrowheads="1"/>
          </p:cNvSpPr>
          <p:nvPr/>
        </p:nvSpPr>
        <p:spPr bwMode="auto">
          <a:xfrm flipH="1">
            <a:off x="4030278" y="2396172"/>
            <a:ext cx="360525" cy="338554"/>
          </a:xfrm>
          <a:prstGeom prst="rect">
            <a:avLst/>
          </a:prstGeom>
          <a:noFill/>
          <a:ln>
            <a:noFill/>
          </a:ln>
        </p:spPr>
        <p:txBody>
          <a:bodyPr wrap="square">
            <a:spAutoFit/>
          </a:bodyPr>
          <a:lstStyle/>
          <a:p>
            <a:pPr algn="ctr"/>
            <a:r>
              <a:rPr lang="en-GB" sz="800" dirty="0"/>
              <a:t>Top 25%</a:t>
            </a:r>
          </a:p>
        </p:txBody>
      </p:sp>
      <p:cxnSp>
        <p:nvCxnSpPr>
          <p:cNvPr id="39" name="Straight Arrow Connector 38"/>
          <p:cNvCxnSpPr/>
          <p:nvPr/>
        </p:nvCxnSpPr>
        <p:spPr bwMode="auto">
          <a:xfrm>
            <a:off x="1694147" y="2732534"/>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40" name="Rectangle 39"/>
          <p:cNvSpPr>
            <a:spLocks noChangeArrowheads="1"/>
          </p:cNvSpPr>
          <p:nvPr/>
        </p:nvSpPr>
        <p:spPr bwMode="auto">
          <a:xfrm flipH="1">
            <a:off x="1756094" y="2392068"/>
            <a:ext cx="521034" cy="338554"/>
          </a:xfrm>
          <a:prstGeom prst="rect">
            <a:avLst/>
          </a:prstGeom>
          <a:noFill/>
          <a:ln>
            <a:noFill/>
          </a:ln>
        </p:spPr>
        <p:txBody>
          <a:bodyPr wrap="square">
            <a:spAutoFit/>
          </a:bodyPr>
          <a:lstStyle/>
          <a:p>
            <a:pPr algn="ctr"/>
            <a:r>
              <a:rPr lang="en-GB" sz="800" dirty="0"/>
              <a:t>Bottom 25%</a:t>
            </a:r>
          </a:p>
        </p:txBody>
      </p:sp>
      <p:sp>
        <p:nvSpPr>
          <p:cNvPr id="41" name="Rounded Rectangle 40"/>
          <p:cNvSpPr/>
          <p:nvPr/>
        </p:nvSpPr>
        <p:spPr>
          <a:xfrm>
            <a:off x="1521886" y="3520219"/>
            <a:ext cx="936392"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accent1"/>
                </a:solidFill>
              </a:rPr>
              <a:t>Minimum Energy Efficiency Performance</a:t>
            </a:r>
          </a:p>
        </p:txBody>
      </p:sp>
      <p:sp>
        <p:nvSpPr>
          <p:cNvPr id="42" name="Rounded Rectangle 41"/>
          <p:cNvSpPr/>
          <p:nvPr/>
        </p:nvSpPr>
        <p:spPr>
          <a:xfrm>
            <a:off x="2458278" y="3439289"/>
            <a:ext cx="1325517"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accent1"/>
                </a:solidFill>
              </a:rPr>
              <a:t>Average Energy Efficiency  Performance</a:t>
            </a:r>
          </a:p>
        </p:txBody>
      </p:sp>
      <p:sp>
        <p:nvSpPr>
          <p:cNvPr id="43" name="Rounded Rectangle 42"/>
          <p:cNvSpPr/>
          <p:nvPr/>
        </p:nvSpPr>
        <p:spPr>
          <a:xfrm>
            <a:off x="3783795" y="3456054"/>
            <a:ext cx="902459"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accent1"/>
                </a:solidFill>
              </a:rPr>
              <a:t>High Energy Efficiency Performance</a:t>
            </a:r>
          </a:p>
        </p:txBody>
      </p:sp>
      <p:cxnSp>
        <p:nvCxnSpPr>
          <p:cNvPr id="10" name="Straight Connector 9"/>
          <p:cNvCxnSpPr/>
          <p:nvPr/>
        </p:nvCxnSpPr>
        <p:spPr>
          <a:xfrm>
            <a:off x="1533801" y="3396017"/>
            <a:ext cx="3127859"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533119" y="1614601"/>
            <a:ext cx="1" cy="1775464"/>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576925" y="2166730"/>
            <a:ext cx="1319278" cy="1796370"/>
          </a:xfrm>
          <a:prstGeom prst="ellipse">
            <a:avLst/>
          </a:prstGeom>
          <a:noFill/>
          <a:ln w="28575">
            <a:solidFill>
              <a:srgbClr val="80C33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3" name="Rectangle 22"/>
          <p:cNvSpPr>
            <a:spLocks noChangeArrowheads="1"/>
          </p:cNvSpPr>
          <p:nvPr/>
        </p:nvSpPr>
        <p:spPr bwMode="auto">
          <a:xfrm flipH="1">
            <a:off x="3857438" y="2748724"/>
            <a:ext cx="734817" cy="369332"/>
          </a:xfrm>
          <a:prstGeom prst="rect">
            <a:avLst/>
          </a:prstGeom>
          <a:noFill/>
          <a:ln>
            <a:noFill/>
          </a:ln>
        </p:spPr>
        <p:txBody>
          <a:bodyPr wrap="square">
            <a:spAutoFit/>
          </a:bodyPr>
          <a:lstStyle/>
          <a:p>
            <a:pPr algn="ctr"/>
            <a:r>
              <a:rPr lang="en-GB" sz="900" b="1" dirty="0">
                <a:solidFill>
                  <a:srgbClr val="80C337"/>
                </a:solidFill>
              </a:rPr>
              <a:t>ETL Products</a:t>
            </a:r>
          </a:p>
        </p:txBody>
      </p:sp>
      <p:sp>
        <p:nvSpPr>
          <p:cNvPr id="24" name="Line 9"/>
          <p:cNvSpPr>
            <a:spLocks noChangeShapeType="1"/>
          </p:cNvSpPr>
          <p:nvPr/>
        </p:nvSpPr>
        <p:spPr bwMode="auto">
          <a:xfrm>
            <a:off x="3121036" y="1635315"/>
            <a:ext cx="0" cy="169569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 name="Line 9"/>
          <p:cNvSpPr>
            <a:spLocks noChangeShapeType="1"/>
          </p:cNvSpPr>
          <p:nvPr/>
        </p:nvSpPr>
        <p:spPr bwMode="auto">
          <a:xfrm>
            <a:off x="3866958" y="2382683"/>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7" name="Line 9"/>
          <p:cNvSpPr>
            <a:spLocks noChangeShapeType="1"/>
          </p:cNvSpPr>
          <p:nvPr/>
        </p:nvSpPr>
        <p:spPr bwMode="auto">
          <a:xfrm>
            <a:off x="4592255" y="2382683"/>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5" name="Line 9"/>
          <p:cNvSpPr>
            <a:spLocks noChangeShapeType="1"/>
          </p:cNvSpPr>
          <p:nvPr/>
        </p:nvSpPr>
        <p:spPr bwMode="auto">
          <a:xfrm>
            <a:off x="2383055" y="2392068"/>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6" name="Line 9"/>
          <p:cNvSpPr>
            <a:spLocks noChangeShapeType="1"/>
          </p:cNvSpPr>
          <p:nvPr/>
        </p:nvSpPr>
        <p:spPr bwMode="auto">
          <a:xfrm>
            <a:off x="1617453" y="2392068"/>
            <a:ext cx="0" cy="957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Tree>
    <p:extLst>
      <p:ext uri="{BB962C8B-B14F-4D97-AF65-F5344CB8AC3E}">
        <p14:creationId xmlns:p14="http://schemas.microsoft.com/office/powerpoint/2010/main" val="187455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E2A6C-B813-C92E-C35D-38C9D5FBCDD0}"/>
              </a:ext>
            </a:extLst>
          </p:cNvPr>
          <p:cNvSpPr>
            <a:spLocks noGrp="1"/>
          </p:cNvSpPr>
          <p:nvPr>
            <p:ph type="sldNum" sz="quarter" idx="12"/>
          </p:nvPr>
        </p:nvSpPr>
        <p:spPr/>
        <p:txBody>
          <a:bodyPr/>
          <a:lstStyle/>
          <a:p>
            <a:fld id="{D209C6F7-3311-4A51-91D2-C6AA7AB1F99B}" type="slidenum">
              <a:rPr lang="en-GB" smtClean="0"/>
              <a:pPr/>
              <a:t>6</a:t>
            </a:fld>
            <a:endParaRPr lang="en-GB" dirty="0"/>
          </a:p>
        </p:txBody>
      </p:sp>
      <p:sp>
        <p:nvSpPr>
          <p:cNvPr id="5" name="Title 4">
            <a:extLst>
              <a:ext uri="{FF2B5EF4-FFF2-40B4-BE49-F238E27FC236}">
                <a16:creationId xmlns:a16="http://schemas.microsoft.com/office/drawing/2014/main" id="{F4EF89BE-301C-5120-D857-1FC5BFCA1E23}"/>
              </a:ext>
            </a:extLst>
          </p:cNvPr>
          <p:cNvSpPr>
            <a:spLocks noGrp="1"/>
          </p:cNvSpPr>
          <p:nvPr>
            <p:ph type="title"/>
          </p:nvPr>
        </p:nvSpPr>
        <p:spPr>
          <a:xfrm>
            <a:off x="1511301" y="216602"/>
            <a:ext cx="6588826" cy="644010"/>
          </a:xfrm>
        </p:spPr>
        <p:txBody>
          <a:bodyPr/>
          <a:lstStyle/>
          <a:p>
            <a:r>
              <a:rPr lang="en-US" dirty="0"/>
              <a:t>Breakdown by technology category</a:t>
            </a:r>
            <a:endParaRPr lang="en-GB" dirty="0"/>
          </a:p>
        </p:txBody>
      </p:sp>
      <p:sp>
        <p:nvSpPr>
          <p:cNvPr id="6" name="Subtitle 5">
            <a:extLst>
              <a:ext uri="{FF2B5EF4-FFF2-40B4-BE49-F238E27FC236}">
                <a16:creationId xmlns:a16="http://schemas.microsoft.com/office/drawing/2014/main" id="{3525E630-F968-3E52-3848-E87E95AE5CAF}"/>
              </a:ext>
            </a:extLst>
          </p:cNvPr>
          <p:cNvSpPr>
            <a:spLocks noGrp="1"/>
          </p:cNvSpPr>
          <p:nvPr>
            <p:ph type="subTitle" idx="1"/>
          </p:nvPr>
        </p:nvSpPr>
        <p:spPr>
          <a:xfrm>
            <a:off x="1521811" y="1176804"/>
            <a:ext cx="7346247" cy="358764"/>
          </a:xfrm>
        </p:spPr>
        <p:txBody>
          <a:bodyPr/>
          <a:lstStyle/>
          <a:p>
            <a:r>
              <a:rPr lang="en-GB" sz="1600" dirty="0"/>
              <a:t>Products listed on the ETL as of January 2024</a:t>
            </a:r>
          </a:p>
          <a:p>
            <a:endParaRPr lang="en-GB" dirty="0"/>
          </a:p>
        </p:txBody>
      </p:sp>
      <p:graphicFrame>
        <p:nvGraphicFramePr>
          <p:cNvPr id="7" name="Chart 6">
            <a:extLst>
              <a:ext uri="{FF2B5EF4-FFF2-40B4-BE49-F238E27FC236}">
                <a16:creationId xmlns:a16="http://schemas.microsoft.com/office/drawing/2014/main" id="{626578A3-48CA-228D-3644-B180410D3F42}"/>
              </a:ext>
            </a:extLst>
          </p:cNvPr>
          <p:cNvGraphicFramePr>
            <a:graphicFrameLocks/>
          </p:cNvGraphicFramePr>
          <p:nvPr>
            <p:extLst>
              <p:ext uri="{D42A27DB-BD31-4B8C-83A1-F6EECF244321}">
                <p14:modId xmlns:p14="http://schemas.microsoft.com/office/powerpoint/2010/main" val="213863093"/>
              </p:ext>
            </p:extLst>
          </p:nvPr>
        </p:nvGraphicFramePr>
        <p:xfrm>
          <a:off x="0" y="1779928"/>
          <a:ext cx="9354201" cy="3607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626578A3-48CA-228D-3644-B180410D3F42}"/>
              </a:ext>
            </a:extLst>
          </p:cNvPr>
          <p:cNvGraphicFramePr>
            <a:graphicFrameLocks/>
          </p:cNvGraphicFramePr>
          <p:nvPr>
            <p:extLst>
              <p:ext uri="{D42A27DB-BD31-4B8C-83A1-F6EECF244321}">
                <p14:modId xmlns:p14="http://schemas.microsoft.com/office/powerpoint/2010/main" val="2296282583"/>
              </p:ext>
            </p:extLst>
          </p:nvPr>
        </p:nvGraphicFramePr>
        <p:xfrm>
          <a:off x="-105103" y="1481950"/>
          <a:ext cx="9354201" cy="366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2986A0B-6495-2D8B-1131-63D3946AD4B6}"/>
              </a:ext>
            </a:extLst>
          </p:cNvPr>
          <p:cNvGraphicFramePr>
            <a:graphicFrameLocks/>
          </p:cNvGraphicFramePr>
          <p:nvPr>
            <p:extLst>
              <p:ext uri="{D42A27DB-BD31-4B8C-83A1-F6EECF244321}">
                <p14:modId xmlns:p14="http://schemas.microsoft.com/office/powerpoint/2010/main" val="330195601"/>
              </p:ext>
            </p:extLst>
          </p:nvPr>
        </p:nvGraphicFramePr>
        <p:xfrm>
          <a:off x="2116455" y="1481951"/>
          <a:ext cx="4911087" cy="2207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144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7</a:t>
            </a:fld>
            <a:endParaRPr lang="en-GB" dirty="0"/>
          </a:p>
        </p:txBody>
      </p:sp>
      <p:sp>
        <p:nvSpPr>
          <p:cNvPr id="5" name="Title 4"/>
          <p:cNvSpPr>
            <a:spLocks noGrp="1"/>
          </p:cNvSpPr>
          <p:nvPr>
            <p:ph type="title"/>
          </p:nvPr>
        </p:nvSpPr>
        <p:spPr>
          <a:xfrm>
            <a:off x="1511301" y="216602"/>
            <a:ext cx="6432549" cy="644010"/>
          </a:xfrm>
        </p:spPr>
        <p:txBody>
          <a:bodyPr/>
          <a:lstStyle/>
          <a:p>
            <a:r>
              <a:rPr lang="en-GB" dirty="0"/>
              <a:t>Technologies listed by category</a:t>
            </a:r>
          </a:p>
        </p:txBody>
      </p:sp>
      <p:sp>
        <p:nvSpPr>
          <p:cNvPr id="6" name="Subtitle 5"/>
          <p:cNvSpPr>
            <a:spLocks noGrp="1"/>
          </p:cNvSpPr>
          <p:nvPr>
            <p:ph type="subTitle" idx="1"/>
          </p:nvPr>
        </p:nvSpPr>
        <p:spPr/>
        <p:txBody>
          <a:bodyPr/>
          <a:lstStyle/>
          <a:p>
            <a:r>
              <a:rPr lang="en-GB" sz="1600" dirty="0"/>
              <a:t>Please click on the information about each category</a:t>
            </a:r>
            <a:r>
              <a:rPr lang="en-GB" sz="2000" dirty="0"/>
              <a:t>:</a:t>
            </a:r>
          </a:p>
          <a:p>
            <a:endParaRPr lang="en-GB" sz="2000" dirty="0"/>
          </a:p>
          <a:p>
            <a:r>
              <a:rPr lang="en-GB" sz="1200" b="0" i="0" u="sng" dirty="0">
                <a:solidFill>
                  <a:srgbClr val="0070C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Boiler equipment</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rgbClr val="0070C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Boiler retrofit equipment</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rgbClr val="0070C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Combined heat and power (CHP)</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Compressed air equipment</a:t>
            </a:r>
            <a:endParaRPr lang="en-GB" sz="1200" b="0" i="0" dirty="0">
              <a:solidFill>
                <a:srgbClr val="0070C0"/>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Energy Monitoring</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Energy Storage</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Hand Dryers</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Heat pumps</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Heat recovery ventilation units</a:t>
            </a:r>
            <a:endParaRPr lang="en-GB" sz="1200" b="0" i="0" dirty="0">
              <a:solidFill>
                <a:schemeClr val="tx1">
                  <a:lumMod val="75000"/>
                  <a:lumOff val="25000"/>
                </a:schemeClr>
              </a:solidFill>
              <a:effectLst/>
              <a:latin typeface="Calibri" panose="020F0502020204030204" pitchFamily="34" charset="0"/>
              <a:cs typeface="Calibri" panose="020F0502020204030204" pitchFamily="34" charset="0"/>
            </a:endParaRPr>
          </a:p>
          <a:p>
            <a:pPr algn="l" fontAlgn="base"/>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Heating, ventilation and air-conditioning (HVAC) equipmen</a:t>
            </a:r>
            <a:r>
              <a:rPr lang="en-GB" sz="1200" b="0" i="0" u="sng" dirty="0">
                <a:solidFill>
                  <a:schemeClr val="tx1">
                    <a:lumMod val="75000"/>
                    <a:lumOff val="25000"/>
                  </a:schemeClr>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a:t>
            </a:r>
            <a:endParaRPr lang="en-GB" sz="1200" b="0" i="0" u="sng" dirty="0">
              <a:solidFill>
                <a:schemeClr val="tx1">
                  <a:lumMod val="75000"/>
                  <a:lumOff val="25000"/>
                </a:schemeClr>
              </a:solidFill>
              <a:effectLst/>
              <a:latin typeface="Calibri" panose="020F0502020204030204" pitchFamily="34" charset="0"/>
              <a:cs typeface="Calibri" panose="020F0502020204030204" pitchFamily="34" charset="0"/>
            </a:endParaRPr>
          </a:p>
          <a:p>
            <a:pPr fontAlgn="base"/>
            <a:r>
              <a:rPr lang="en-GB" sz="1200" b="0" dirty="0">
                <a:solidFill>
                  <a:schemeClr val="tx1">
                    <a:lumMod val="75000"/>
                    <a:lumOff val="25000"/>
                  </a:schemeClr>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Lighting</a:t>
            </a:r>
            <a:endParaRPr lang="en-GB" sz="1200" b="0" dirty="0">
              <a:solidFill>
                <a:schemeClr val="tx1">
                  <a:lumMod val="75000"/>
                  <a:lumOff val="25000"/>
                </a:schemeClr>
              </a:solidFill>
              <a:latin typeface="Calibri" panose="020F0502020204030204" pitchFamily="34" charset="0"/>
              <a:cs typeface="Calibri" panose="020F0502020204030204" pitchFamily="34" charset="0"/>
            </a:endParaRPr>
          </a:p>
          <a:p>
            <a:pPr algn="l" fontAlgn="base"/>
            <a:endParaRPr lang="en-GB" sz="1100" b="1" i="0" dirty="0">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TextBox 3">
            <a:extLst>
              <a:ext uri="{FF2B5EF4-FFF2-40B4-BE49-F238E27FC236}">
                <a16:creationId xmlns:a16="http://schemas.microsoft.com/office/drawing/2014/main" id="{B9AD4D48-F047-BA62-CE4B-BCBFF963C34C}"/>
              </a:ext>
            </a:extLst>
          </p:cNvPr>
          <p:cNvSpPr txBox="1"/>
          <p:nvPr/>
        </p:nvSpPr>
        <p:spPr>
          <a:xfrm>
            <a:off x="5618762" y="1585720"/>
            <a:ext cx="4572000" cy="2677656"/>
          </a:xfrm>
          <a:prstGeom prst="rect">
            <a:avLst/>
          </a:prstGeom>
          <a:noFill/>
        </p:spPr>
        <p:txBody>
          <a:bodyPr wrap="square">
            <a:spAutoFit/>
          </a:bodyPr>
          <a:lstStyle/>
          <a:p>
            <a:pPr defTabSz="685800" fontAlgn="base">
              <a:lnSpc>
                <a:spcPct val="90000"/>
              </a:lnSpc>
              <a:spcBef>
                <a:spcPts val="750"/>
              </a:spcBef>
              <a:buClr>
                <a:schemeClr val="accent4"/>
              </a:buClr>
            </a:pPr>
            <a:endParaRPr lang="en-GB" sz="1200" dirty="0">
              <a:solidFill>
                <a:srgbClr val="0070C0"/>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Motors, Drives &amp; Fans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Pipework, Tank &amp; Vessel Insulation</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Professional Foodservice Equipment</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Radiant and warm air heaters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Refrigeration equipment</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Solar thermal collectors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Uninterruptible power supply (UPS)</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Waste heat to electricity conversion equipment</a:t>
            </a:r>
            <a:endParaRPr lang="en-GB" sz="1200" dirty="0">
              <a:solidFill>
                <a:srgbClr val="0070C0"/>
              </a:solidFill>
              <a:latin typeface="Calibri" panose="020F0502020204030204" pitchFamily="34" charset="0"/>
              <a:cs typeface="Calibri" panose="020F0502020204030204" pitchFamily="34" charset="0"/>
            </a:endParaRPr>
          </a:p>
          <a:p>
            <a:pPr defTabSz="685800" fontAlgn="base">
              <a:lnSpc>
                <a:spcPct val="90000"/>
              </a:lnSpc>
              <a:spcBef>
                <a:spcPts val="750"/>
              </a:spcBef>
              <a:buClr>
                <a:schemeClr val="accent4"/>
              </a:buClr>
            </a:pPr>
            <a:r>
              <a:rPr lang="en-GB" sz="1200" dirty="0">
                <a:solidFill>
                  <a:srgbClr val="0070C0"/>
                </a:solidFill>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Wastewater heat recovery systems</a:t>
            </a:r>
            <a:endParaRPr lang="en-GB" sz="12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074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n-GB" dirty="0"/>
              <a:t>3</a:t>
            </a:r>
          </a:p>
        </p:txBody>
      </p:sp>
      <p:sp>
        <p:nvSpPr>
          <p:cNvPr id="6" name="Text Placeholder 5"/>
          <p:cNvSpPr>
            <a:spLocks noGrp="1"/>
          </p:cNvSpPr>
          <p:nvPr>
            <p:ph type="body" sz="quarter" idx="18"/>
          </p:nvPr>
        </p:nvSpPr>
        <p:spPr>
          <a:xfrm>
            <a:off x="1508684" y="2846185"/>
            <a:ext cx="5867931" cy="988108"/>
          </a:xfrm>
        </p:spPr>
        <p:txBody>
          <a:bodyPr/>
          <a:lstStyle/>
          <a:p>
            <a:pPr>
              <a:spcBef>
                <a:spcPts val="0"/>
              </a:spcBef>
            </a:pPr>
            <a:r>
              <a:rPr lang="en-GB" dirty="0"/>
              <a:t>How do I make an application to list a product on the ETL?</a:t>
            </a:r>
          </a:p>
        </p:txBody>
      </p:sp>
      <p:sp>
        <p:nvSpPr>
          <p:cNvPr id="2" name="Slide Number Placeholder 1"/>
          <p:cNvSpPr>
            <a:spLocks noGrp="1"/>
          </p:cNvSpPr>
          <p:nvPr>
            <p:ph type="sldNum" sz="quarter" idx="12"/>
          </p:nvPr>
        </p:nvSpPr>
        <p:spPr/>
        <p:txBody>
          <a:bodyPr/>
          <a:lstStyle/>
          <a:p>
            <a:fld id="{D209C6F7-3311-4A51-91D2-C6AA7AB1F99B}" type="slidenum">
              <a:rPr lang="en-GB" smtClean="0"/>
              <a:pPr/>
              <a:t>8</a:t>
            </a:fld>
            <a:endParaRPr lang="en-GB" dirty="0"/>
          </a:p>
        </p:txBody>
      </p:sp>
      <p:pic>
        <p:nvPicPr>
          <p:cNvPr id="3" name="Picture 2" descr="A black background with a black and grey background&#10;&#10;Description automatically generated">
            <a:extLst>
              <a:ext uri="{FF2B5EF4-FFF2-40B4-BE49-F238E27FC236}">
                <a16:creationId xmlns:a16="http://schemas.microsoft.com/office/drawing/2014/main" id="{7F8BA1FF-7CD8-94AB-9C5B-6727F2750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317" y="194969"/>
            <a:ext cx="790077" cy="488203"/>
          </a:xfrm>
          <a:prstGeom prst="rect">
            <a:avLst/>
          </a:prstGeom>
        </p:spPr>
      </p:pic>
    </p:spTree>
    <p:extLst>
      <p:ext uri="{BB962C8B-B14F-4D97-AF65-F5344CB8AC3E}">
        <p14:creationId xmlns:p14="http://schemas.microsoft.com/office/powerpoint/2010/main" val="967983951"/>
      </p:ext>
    </p:extLst>
  </p:cSld>
  <p:clrMapOvr>
    <a:masterClrMapping/>
  </p:clrMapOvr>
</p:sld>
</file>

<file path=ppt/theme/theme1.xml><?xml version="1.0" encoding="utf-8"?>
<a:theme xmlns:a="http://schemas.openxmlformats.org/drawingml/2006/main" name="Carbon Trust">
  <a:themeElements>
    <a:clrScheme name="Carbon Trust2">
      <a:dk1>
        <a:srgbClr val="032F51"/>
      </a:dk1>
      <a:lt1>
        <a:srgbClr val="FFFFFF"/>
      </a:lt1>
      <a:dk2>
        <a:srgbClr val="032F51"/>
      </a:dk2>
      <a:lt2>
        <a:srgbClr val="E7E6E6"/>
      </a:lt2>
      <a:accent1>
        <a:srgbClr val="003478"/>
      </a:accent1>
      <a:accent2>
        <a:srgbClr val="0096D7"/>
      </a:accent2>
      <a:accent3>
        <a:srgbClr val="8EBAE5"/>
      </a:accent3>
      <a:accent4>
        <a:srgbClr val="80C337"/>
      </a:accent4>
      <a:accent5>
        <a:srgbClr val="008B95"/>
      </a:accent5>
      <a:accent6>
        <a:srgbClr val="A2AD0A"/>
      </a:accent6>
      <a:hlink>
        <a:srgbClr val="B5384F"/>
      </a:hlink>
      <a:folHlink>
        <a:srgbClr val="693A7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noAutofit/>
      </a:bodyPr>
      <a:lstStyle>
        <a:defPPr algn="l">
          <a:buClr>
            <a:schemeClr val="accent4"/>
          </a:buClr>
          <a:defRPr dirty="0" smtClean="0"/>
        </a:defPPr>
      </a:lstStyle>
    </a:txDef>
  </a:objectDefaults>
  <a:extraClrSchemeLst/>
  <a:extLst>
    <a:ext uri="{05A4C25C-085E-4340-85A3-A5531E510DB2}">
      <thm15:themeFamily xmlns:thm15="http://schemas.microsoft.com/office/thememl/2012/main" name="Presentation2" id="{293A6FEE-FB15-4A8F-A6F2-116E15C99D3F}" vid="{30DE9A8E-D99B-4E7D-8034-13714DCBD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180F05270AC6499BA6257C0852413F" ma:contentTypeVersion="17" ma:contentTypeDescription="Create a new document." ma:contentTypeScope="" ma:versionID="f7e8539ec4114d2cdc730714da62e637">
  <xsd:schema xmlns:xsd="http://www.w3.org/2001/XMLSchema" xmlns:xs="http://www.w3.org/2001/XMLSchema" xmlns:p="http://schemas.microsoft.com/office/2006/metadata/properties" xmlns:ns2="6ee00967-1c2a-4e98-af93-da34c084a838" xmlns:ns3="dcc72a58-6153-463c-a437-2d4c339fb404" targetNamespace="http://schemas.microsoft.com/office/2006/metadata/properties" ma:root="true" ma:fieldsID="0955d7b58f0b6a4f050980ab4ddc4847" ns2:_="" ns3:_="">
    <xsd:import namespace="6ee00967-1c2a-4e98-af93-da34c084a838"/>
    <xsd:import namespace="dcc72a58-6153-463c-a437-2d4c339fb4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00967-1c2a-4e98-af93-da34c084a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c72a58-6153-463c-a437-2d4c339fb4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b97845a-ce5b-45d3-bb44-9409430d2ff8}" ma:internalName="TaxCatchAll" ma:showField="CatchAllData" ma:web="dcc72a58-6153-463c-a437-2d4c339fb4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c72a58-6153-463c-a437-2d4c339fb404" xsi:nil="true"/>
    <lcf76f155ced4ddcb4097134ff3c332f xmlns="6ee00967-1c2a-4e98-af93-da34c084a8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7CF3F7-EEE9-4E75-AD18-ADDE4777D08E}">
  <ds:schemaRefs>
    <ds:schemaRef ds:uri="http://schemas.microsoft.com/sharepoint/v3/contenttype/forms"/>
  </ds:schemaRefs>
</ds:datastoreItem>
</file>

<file path=customXml/itemProps2.xml><?xml version="1.0" encoding="utf-8"?>
<ds:datastoreItem xmlns:ds="http://schemas.openxmlformats.org/officeDocument/2006/customXml" ds:itemID="{E0AFDBA9-D624-481D-8DF3-C31B8497D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e00967-1c2a-4e98-af93-da34c084a838"/>
    <ds:schemaRef ds:uri="dcc72a58-6153-463c-a437-2d4c339fb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1CCE9-ED21-4697-9694-084FFE584972}">
  <ds:schemaRefs>
    <ds:schemaRef ds:uri="http://schemas.openxmlformats.org/package/2006/metadata/core-properties"/>
    <ds:schemaRef ds:uri="http://purl.org/dc/elements/1.1/"/>
    <ds:schemaRef ds:uri="dcc72a58-6153-463c-a437-2d4c339fb404"/>
    <ds:schemaRef ds:uri="6ee00967-1c2a-4e98-af93-da34c084a838"/>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blank</Template>
  <TotalTime>947</TotalTime>
  <Words>2081</Words>
  <Application>Microsoft Macintosh PowerPoint</Application>
  <PresentationFormat>On-screen Show (16:9)</PresentationFormat>
  <Paragraphs>187</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Overpass</vt:lpstr>
      <vt:lpstr>Raleway Black</vt:lpstr>
      <vt:lpstr>Segoe UI</vt:lpstr>
      <vt:lpstr>Times New Roman</vt:lpstr>
      <vt:lpstr>Carbon Trust</vt:lpstr>
      <vt:lpstr>Energy Efficient Equipment on the Energy Technology List</vt:lpstr>
      <vt:lpstr>What will you get from this presentation?</vt:lpstr>
      <vt:lpstr>PowerPoint Presentation</vt:lpstr>
      <vt:lpstr>What is the Energy Technology List (ETL)?</vt:lpstr>
      <vt:lpstr>PowerPoint Presentation</vt:lpstr>
      <vt:lpstr>What does it mean to qualify for the ETL?</vt:lpstr>
      <vt:lpstr>Breakdown by technology category</vt:lpstr>
      <vt:lpstr>Technologies listed by category</vt:lpstr>
      <vt:lpstr>PowerPoint Presentation</vt:lpstr>
      <vt:lpstr>How are products on the ETL assessed?</vt:lpstr>
      <vt:lpstr>What is the application process?</vt:lpstr>
      <vt:lpstr>Useful sources of information for making an application</vt:lpstr>
      <vt:lpstr>Is there a way to show that a product is listed on the ETL?</vt:lpstr>
      <vt:lpstr>PowerPoint Presentation</vt:lpstr>
      <vt:lpstr>Strategies for making the case for energy efficient equipment</vt:lpstr>
      <vt:lpstr>PowerPoint Presentation</vt:lpstr>
      <vt:lpstr>University of Reading</vt:lpstr>
      <vt:lpstr>London Underground </vt:lpstr>
      <vt:lpstr>In their own words</vt:lpstr>
      <vt:lpstr>Why do manufacturers list products?</vt:lpstr>
      <vt:lpstr>PowerPoint Presentation</vt:lpstr>
      <vt:lpstr>Where can I find more information?</vt:lpstr>
    </vt:vector>
  </TitlesOfParts>
  <Company>Carbon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Lisa Lafferty</dc:creator>
  <cp:lastModifiedBy>Smukste, Kristine</cp:lastModifiedBy>
  <cp:revision>204</cp:revision>
  <cp:lastPrinted>2018-02-14T12:53:13Z</cp:lastPrinted>
  <dcterms:created xsi:type="dcterms:W3CDTF">2017-10-18T16:11:12Z</dcterms:created>
  <dcterms:modified xsi:type="dcterms:W3CDTF">2024-07-24T06:48:43Z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0x0101000A180F05270AC6499BA6257C0852413F</vt:lpwstr>
  </property>
  <property fmtid="{D5CDD505-2E9C-101B-9397-08002B2CF9AE}" pid="3" name="TaxKeyword">
    <vt:lpwstr/>
  </property>
  <property fmtid="{D5CDD505-2E9C-101B-9397-08002B2CF9AE}" pid="4" name="MMProjectDocumentType">
    <vt:lpwstr/>
  </property>
  <property fmtid="{D5CDD505-2E9C-101B-9397-08002B2CF9AE}" pid="5" name="MMKeyDocument">
    <vt:lpwstr/>
  </property>
  <property fmtid="{D5CDD505-2E9C-101B-9397-08002B2CF9AE}" pid="6" name="_dlc_DocIdItemGuid">
    <vt:lpwstr>cf49e76a-7f67-4045-a81b-ee047415f388</vt:lpwstr>
  </property>
  <property fmtid="{D5CDD505-2E9C-101B-9397-08002B2CF9AE}" pid="7" name="Business Unit">
    <vt:i4>1</vt:i4>
  </property>
  <property fmtid="{D5CDD505-2E9C-101B-9397-08002B2CF9AE}" pid="8" name="MediaServiceImageTags">
    <vt:lpwstr/>
  </property>
</Properties>
</file>